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22"/>
  </p:notesMasterIdLst>
  <p:handoutMasterIdLst>
    <p:handoutMasterId r:id="rId23"/>
  </p:handoutMasterIdLst>
  <p:sldIdLst>
    <p:sldId id="3502" r:id="rId6"/>
    <p:sldId id="3353" r:id="rId7"/>
    <p:sldId id="3515" r:id="rId8"/>
    <p:sldId id="3514" r:id="rId9"/>
    <p:sldId id="3507" r:id="rId10"/>
    <p:sldId id="3452" r:id="rId11"/>
    <p:sldId id="3453" r:id="rId12"/>
    <p:sldId id="3358" r:id="rId13"/>
    <p:sldId id="3513" r:id="rId14"/>
    <p:sldId id="3359" r:id="rId15"/>
    <p:sldId id="3357" r:id="rId16"/>
    <p:sldId id="3510" r:id="rId17"/>
    <p:sldId id="3516" r:id="rId18"/>
    <p:sldId id="3512" r:id="rId19"/>
    <p:sldId id="3508" r:id="rId20"/>
    <p:sldId id="3509" r:id="rId2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Opening Call02" id="{9A7FD3BE-E1F9-144E-85AC-BDA8C679DDA7}">
          <p14:sldIdLst>
            <p14:sldId id="3502"/>
          </p14:sldIdLst>
        </p14:section>
        <p14:section name="Slide Chapter 1" id="{51FBF2FB-617C-42BD-9AD4-98127A3BC4FF}">
          <p14:sldIdLst>
            <p14:sldId id="3353"/>
            <p14:sldId id="3515"/>
            <p14:sldId id="3514"/>
          </p14:sldIdLst>
        </p14:section>
        <p14:section name="Type of projects" id="{FD60D13B-C7CD-456C-93CA-3CC9E8E9F7E1}">
          <p14:sldIdLst>
            <p14:sldId id="3507"/>
          </p14:sldIdLst>
        </p14:section>
        <p14:section name="Slide Chapter 2" id="{EC8110E8-E300-44BF-A011-90CD4ABF73C9}">
          <p14:sldIdLst>
            <p14:sldId id="3452"/>
            <p14:sldId id="3453"/>
            <p14:sldId id="3358"/>
            <p14:sldId id="3513"/>
            <p14:sldId id="3359"/>
            <p14:sldId id="3357"/>
            <p14:sldId id="3510"/>
            <p14:sldId id="3516"/>
            <p14:sldId id="3512"/>
            <p14:sldId id="3508"/>
            <p14:sldId id="3509"/>
          </p14:sldIdLst>
        </p14:section>
      </p14:sectionLst>
    </p:ext>
    <p:ext uri="{EFAFB233-063F-42B5-8137-9DF3F51BA10A}">
      <p15:sldGuideLst xmlns:p15="http://schemas.microsoft.com/office/powerpoint/2012/main">
        <p15:guide id="1" orient="horz" pos="1139" userDrawn="1">
          <p15:clr>
            <a:srgbClr val="A4A3A4"/>
          </p15:clr>
        </p15:guide>
        <p15:guide id="2" pos="3386" userDrawn="1">
          <p15:clr>
            <a:srgbClr val="A4A3A4"/>
          </p15:clr>
        </p15:guide>
        <p15:guide id="3" orient="horz" pos="3317" userDrawn="1">
          <p15:clr>
            <a:srgbClr val="A4A3A4"/>
          </p15:clr>
        </p15:guide>
        <p15:guide id="4" pos="1663" userDrawn="1">
          <p15:clr>
            <a:srgbClr val="A4A3A4"/>
          </p15:clr>
        </p15:guide>
        <p15:guide id="5" orient="horz" pos="1933" userDrawn="1">
          <p15:clr>
            <a:srgbClr val="A4A3A4"/>
          </p15:clr>
        </p15:guide>
        <p15:guide id="6" pos="3840" userDrawn="1">
          <p15:clr>
            <a:srgbClr val="A4A3A4"/>
          </p15:clr>
        </p15:guide>
        <p15:guide id="7" orient="horz" pos="68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BIO Isabelle" initials="NI" lastIdx="6" clrIdx="0">
    <p:extLst>
      <p:ext uri="{19B8F6BF-5375-455C-9EA6-DF929625EA0E}">
        <p15:presenceInfo xmlns:p15="http://schemas.microsoft.com/office/powerpoint/2012/main" userId="S::inobio@regionpaca.fr::2ff29e8e-50b5-4c6c-9a95-a0554f4cb29b" providerId="AD"/>
      </p:ext>
    </p:extLst>
  </p:cmAuthor>
  <p:cmAuthor id="2" name="SCARVELIS Sophie" initials="SS" lastIdx="2" clrIdx="1">
    <p:extLst>
      <p:ext uri="{19B8F6BF-5375-455C-9EA6-DF929625EA0E}">
        <p15:presenceInfo xmlns:p15="http://schemas.microsoft.com/office/powerpoint/2012/main" userId="S::sscarvelis@maregionsud.fr::f45c8468-d416-4da9-aadb-9ab75944617b_5::10032000CC93D37E" providerId="AD"/>
      </p:ext>
    </p:extLst>
  </p:cmAuthor>
  <p:cmAuthor id="3" name="Pascale FAUVEAU-LAGAYE" initials="PF" lastIdx="1" clrIdx="2">
    <p:extLst>
      <p:ext uri="{19B8F6BF-5375-455C-9EA6-DF929625EA0E}">
        <p15:presenceInfo xmlns:p15="http://schemas.microsoft.com/office/powerpoint/2012/main" userId="Pascale FAUVEAU-LAGAYE" providerId="None"/>
      </p:ext>
    </p:extLst>
  </p:cmAuthor>
  <p:cmAuthor id="4" name="MARCATO Francesca" initials="MF" lastIdx="1" clrIdx="3">
    <p:extLst>
      <p:ext uri="{19B8F6BF-5375-455C-9EA6-DF929625EA0E}">
        <p15:presenceInfo xmlns:p15="http://schemas.microsoft.com/office/powerpoint/2012/main" userId="S::fmarcato@regionpaca.fr::658bdd3a-bb27-49ce-ade3-5688aab2b2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1D3"/>
    <a:srgbClr val="4DA1DD"/>
    <a:srgbClr val="FAB500"/>
    <a:srgbClr val="595959"/>
    <a:srgbClr val="164194"/>
    <a:srgbClr val="000000"/>
    <a:srgbClr val="F2F2F2"/>
    <a:srgbClr val="CC94AF"/>
    <a:srgbClr val="00A685"/>
    <a:srgbClr val="66B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9" autoAdjust="0"/>
    <p:restoredTop sz="77108" autoAdjust="0"/>
  </p:normalViewPr>
  <p:slideViewPr>
    <p:cSldViewPr snapToGrid="0">
      <p:cViewPr varScale="1">
        <p:scale>
          <a:sx n="97" d="100"/>
          <a:sy n="97" d="100"/>
        </p:scale>
        <p:origin x="960" y="86"/>
      </p:cViewPr>
      <p:guideLst>
        <p:guide orient="horz" pos="1139"/>
        <p:guide pos="3386"/>
        <p:guide orient="horz" pos="3317"/>
        <p:guide pos="1663"/>
        <p:guide orient="horz" pos="1933"/>
        <p:guide pos="3840"/>
        <p:guide orient="horz" pos="686"/>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396E0FA-ADB6-41EA-BE24-5067FB1ACBE6}"/>
              </a:ext>
            </a:extLst>
          </p:cNvPr>
          <p:cNvSpPr>
            <a:spLocks noGrp="1"/>
          </p:cNvSpPr>
          <p:nvPr>
            <p:ph type="hdr" sz="quarter"/>
          </p:nvPr>
        </p:nvSpPr>
        <p:spPr>
          <a:xfrm>
            <a:off x="0" y="1"/>
            <a:ext cx="3079202" cy="513858"/>
          </a:xfrm>
          <a:prstGeom prst="rect">
            <a:avLst/>
          </a:prstGeom>
        </p:spPr>
        <p:txBody>
          <a:bodyPr vert="horz" lIns="94787" tIns="47393" rIns="94787" bIns="47393"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4FB2F90-3546-4B43-B138-A0A6B8A49D6A}"/>
              </a:ext>
            </a:extLst>
          </p:cNvPr>
          <p:cNvSpPr>
            <a:spLocks noGrp="1"/>
          </p:cNvSpPr>
          <p:nvPr>
            <p:ph type="dt" sz="quarter" idx="1"/>
          </p:nvPr>
        </p:nvSpPr>
        <p:spPr>
          <a:xfrm>
            <a:off x="4023203" y="1"/>
            <a:ext cx="3079202" cy="513858"/>
          </a:xfrm>
          <a:prstGeom prst="rect">
            <a:avLst/>
          </a:prstGeom>
        </p:spPr>
        <p:txBody>
          <a:bodyPr vert="horz" lIns="94787" tIns="47393" rIns="94787" bIns="47393" rtlCol="0"/>
          <a:lstStyle>
            <a:lvl1pPr algn="r">
              <a:defRPr sz="1200"/>
            </a:lvl1pPr>
          </a:lstStyle>
          <a:p>
            <a:fld id="{EF5800AC-924C-4AB7-8BC9-55DF0C7B9EA8}" type="datetimeFigureOut">
              <a:rPr lang="fr-FR" smtClean="0"/>
              <a:t>26/07/2022</a:t>
            </a:fld>
            <a:endParaRPr lang="fr-FR"/>
          </a:p>
        </p:txBody>
      </p:sp>
      <p:sp>
        <p:nvSpPr>
          <p:cNvPr id="4" name="Espace réservé du pied de page 3">
            <a:extLst>
              <a:ext uri="{FF2B5EF4-FFF2-40B4-BE49-F238E27FC236}">
                <a16:creationId xmlns:a16="http://schemas.microsoft.com/office/drawing/2014/main" id="{2F33EA43-389D-4ACD-89F1-11F73A516AE1}"/>
              </a:ext>
            </a:extLst>
          </p:cNvPr>
          <p:cNvSpPr>
            <a:spLocks noGrp="1"/>
          </p:cNvSpPr>
          <p:nvPr>
            <p:ph type="ftr" sz="quarter" idx="2"/>
          </p:nvPr>
        </p:nvSpPr>
        <p:spPr>
          <a:xfrm>
            <a:off x="0" y="9720755"/>
            <a:ext cx="3079202" cy="513858"/>
          </a:xfrm>
          <a:prstGeom prst="rect">
            <a:avLst/>
          </a:prstGeom>
        </p:spPr>
        <p:txBody>
          <a:bodyPr vert="horz" lIns="94787" tIns="47393" rIns="94787" bIns="47393"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BEA3F22-F66C-4CCA-91B1-46745E431824}"/>
              </a:ext>
            </a:extLst>
          </p:cNvPr>
          <p:cNvSpPr>
            <a:spLocks noGrp="1"/>
          </p:cNvSpPr>
          <p:nvPr>
            <p:ph type="sldNum" sz="quarter" idx="3"/>
          </p:nvPr>
        </p:nvSpPr>
        <p:spPr>
          <a:xfrm>
            <a:off x="4023203" y="9720755"/>
            <a:ext cx="3079202" cy="513858"/>
          </a:xfrm>
          <a:prstGeom prst="rect">
            <a:avLst/>
          </a:prstGeom>
        </p:spPr>
        <p:txBody>
          <a:bodyPr vert="horz" lIns="94787" tIns="47393" rIns="94787" bIns="47393" rtlCol="0" anchor="b"/>
          <a:lstStyle>
            <a:lvl1pPr algn="r">
              <a:defRPr sz="1200"/>
            </a:lvl1pPr>
          </a:lstStyle>
          <a:p>
            <a:fld id="{49361C72-3989-4293-978C-08BEBC179709}" type="slidenum">
              <a:rPr lang="fr-FR" smtClean="0"/>
              <a:t>‹#›</a:t>
            </a:fld>
            <a:endParaRPr lang="fr-FR"/>
          </a:p>
        </p:txBody>
      </p:sp>
    </p:spTree>
    <p:extLst>
      <p:ext uri="{BB962C8B-B14F-4D97-AF65-F5344CB8AC3E}">
        <p14:creationId xmlns:p14="http://schemas.microsoft.com/office/powerpoint/2010/main" val="35807958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9T11:39:03.001"/>
    </inkml:context>
    <inkml:brush xml:id="br0">
      <inkml:brushProperty name="width" value="0.05" units="cm"/>
      <inkml:brushProperty name="height" value="0.05" units="cm"/>
      <inkml:brushProperty name="ignorePressure" value="1"/>
    </inkml:brush>
  </inkml:definitions>
  <inkml:trace contextRef="#ctx0" brushRef="#br0">1 18,'0'0,"0"0,0-3,0-4,0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9T11:12:58.712"/>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9T11:12:58.712"/>
    </inkml:context>
    <inkml:brush xml:id="br0">
      <inkml:brushProperty name="width" value="0.05" units="cm"/>
      <inkml:brushProperty name="height" value="0.05" units="cm"/>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3508"/>
          </a:xfrm>
          <a:prstGeom prst="rect">
            <a:avLst/>
          </a:prstGeom>
        </p:spPr>
        <p:txBody>
          <a:bodyPr vert="horz" lIns="94787" tIns="47393" rIns="94787" bIns="47393" rtlCol="0"/>
          <a:lstStyle>
            <a:lvl1pPr algn="l">
              <a:defRPr sz="1200"/>
            </a:lvl1pPr>
          </a:lstStyle>
          <a:p>
            <a:endParaRPr lang="en-ID"/>
          </a:p>
        </p:txBody>
      </p:sp>
      <p:sp>
        <p:nvSpPr>
          <p:cNvPr id="3" name="Date Placeholder 2"/>
          <p:cNvSpPr>
            <a:spLocks noGrp="1"/>
          </p:cNvSpPr>
          <p:nvPr>
            <p:ph type="dt" idx="1"/>
          </p:nvPr>
        </p:nvSpPr>
        <p:spPr>
          <a:xfrm>
            <a:off x="4023993" y="1"/>
            <a:ext cx="3078427" cy="513508"/>
          </a:xfrm>
          <a:prstGeom prst="rect">
            <a:avLst/>
          </a:prstGeom>
        </p:spPr>
        <p:txBody>
          <a:bodyPr vert="horz" lIns="94787" tIns="47393" rIns="94787" bIns="47393" rtlCol="0"/>
          <a:lstStyle>
            <a:lvl1pPr algn="r">
              <a:defRPr sz="1200"/>
            </a:lvl1pPr>
          </a:lstStyle>
          <a:p>
            <a:fld id="{7CEA76FB-9763-4FFE-B6A1-5C57A0CA0AE3}" type="datetimeFigureOut">
              <a:rPr lang="en-ID" smtClean="0"/>
              <a:t>26/07/2022</a:t>
            </a:fld>
            <a:endParaRPr lang="en-ID"/>
          </a:p>
        </p:txBody>
      </p:sp>
      <p:sp>
        <p:nvSpPr>
          <p:cNvPr id="4" name="Slide Image Placeholder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4787" tIns="47393" rIns="94787" bIns="47393" rtlCol="0" anchor="ctr"/>
          <a:lstStyle/>
          <a:p>
            <a:endParaRPr lang="en-ID"/>
          </a:p>
        </p:txBody>
      </p:sp>
      <p:sp>
        <p:nvSpPr>
          <p:cNvPr id="5" name="Notes Placeholder 4"/>
          <p:cNvSpPr>
            <a:spLocks noGrp="1"/>
          </p:cNvSpPr>
          <p:nvPr>
            <p:ph type="body" sz="quarter" idx="3"/>
          </p:nvPr>
        </p:nvSpPr>
        <p:spPr>
          <a:xfrm>
            <a:off x="710407" y="4925407"/>
            <a:ext cx="5683250" cy="4029880"/>
          </a:xfrm>
          <a:prstGeom prst="rect">
            <a:avLst/>
          </a:prstGeom>
        </p:spPr>
        <p:txBody>
          <a:bodyPr vert="horz" lIns="94787" tIns="47393" rIns="94787" bIns="4739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1" y="9721106"/>
            <a:ext cx="3078427" cy="513507"/>
          </a:xfrm>
          <a:prstGeom prst="rect">
            <a:avLst/>
          </a:prstGeom>
        </p:spPr>
        <p:txBody>
          <a:bodyPr vert="horz" lIns="94787" tIns="47393" rIns="94787" bIns="47393" rtlCol="0" anchor="b"/>
          <a:lstStyle>
            <a:lvl1pPr algn="l">
              <a:defRPr sz="1200"/>
            </a:lvl1pPr>
          </a:lstStyle>
          <a:p>
            <a:endParaRPr lang="en-ID"/>
          </a:p>
        </p:txBody>
      </p:sp>
      <p:sp>
        <p:nvSpPr>
          <p:cNvPr id="7" name="Slide Number Placeholder 6"/>
          <p:cNvSpPr>
            <a:spLocks noGrp="1"/>
          </p:cNvSpPr>
          <p:nvPr>
            <p:ph type="sldNum" sz="quarter" idx="5"/>
          </p:nvPr>
        </p:nvSpPr>
        <p:spPr>
          <a:xfrm>
            <a:off x="4023993" y="9721106"/>
            <a:ext cx="3078427" cy="513507"/>
          </a:xfrm>
          <a:prstGeom prst="rect">
            <a:avLst/>
          </a:prstGeom>
        </p:spPr>
        <p:txBody>
          <a:bodyPr vert="horz" lIns="94787" tIns="47393" rIns="94787" bIns="47393" rtlCol="0" anchor="b"/>
          <a:lstStyle>
            <a:lvl1pPr algn="r">
              <a:defRPr sz="1200"/>
            </a:lvl1pPr>
          </a:lstStyle>
          <a:p>
            <a:fld id="{BE4ED5D0-F2FB-4B3D-A0F0-7D2454080F06}" type="slidenum">
              <a:rPr lang="en-ID" smtClean="0"/>
              <a:t>‹#›</a:t>
            </a:fld>
            <a:endParaRPr lang="en-ID"/>
          </a:p>
        </p:txBody>
      </p:sp>
    </p:spTree>
    <p:extLst>
      <p:ext uri="{BB962C8B-B14F-4D97-AF65-F5344CB8AC3E}">
        <p14:creationId xmlns:p14="http://schemas.microsoft.com/office/powerpoint/2010/main" val="336146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1</a:t>
            </a:fld>
            <a:endParaRPr lang="en-ID"/>
          </a:p>
        </p:txBody>
      </p:sp>
    </p:spTree>
    <p:extLst>
      <p:ext uri="{BB962C8B-B14F-4D97-AF65-F5344CB8AC3E}">
        <p14:creationId xmlns:p14="http://schemas.microsoft.com/office/powerpoint/2010/main" val="26305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ru-RU" sz="1800" kern="1200" dirty="0" smtClean="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Продължителността на проекта включва както изпълнението, така и дейностите по </a:t>
            </a:r>
            <a:r>
              <a:rPr lang="ru-RU" sz="1800" kern="1200" dirty="0" smtClean="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приключване. </a:t>
            </a:r>
            <a:r>
              <a:rPr lang="ru-RU" sz="1800" kern="1200" dirty="0" smtClean="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Дейностите по приключване включват подаване на окончателния доклад и окончателното искане за плащане до Съвместния секретариат.</a:t>
            </a:r>
          </a:p>
          <a:p>
            <a:pPr>
              <a:lnSpc>
                <a:spcPct val="107000"/>
              </a:lnSpc>
              <a:spcAft>
                <a:spcPts val="800"/>
              </a:spcAft>
            </a:pP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Проекти в категория Проучване ще бъдат финансирани само ако са</a:t>
            </a:r>
            <a:r>
              <a:rPr lang="ru-R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иновативни за региона и ако са планирани по начин, който да осигури бъдеща фаза на тестване / внедряване. Имайте предвид, че много малък брой проекти в</a:t>
            </a:r>
            <a:r>
              <a:rPr lang="ru-RU" sz="1800" baseline="0" dirty="0" smtClean="0">
                <a:effectLst/>
                <a:latin typeface="Calibri" panose="020F0502020204030204" pitchFamily="34" charset="0"/>
                <a:ea typeface="Calibri" panose="020F0502020204030204" pitchFamily="34" charset="0"/>
                <a:cs typeface="Times New Roman" panose="02020603050405020304" pitchFamily="18" charset="0"/>
              </a:rPr>
              <a:t> категория Проучване </a:t>
            </a: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ще бъдат одобрени в рамките на всяка тематична</a:t>
            </a:r>
            <a:r>
              <a:rPr lang="ru-R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800" baseline="0" dirty="0" smtClean="0">
                <a:effectLst/>
                <a:latin typeface="Calibri" panose="020F0502020204030204" pitchFamily="34" charset="0"/>
                <a:ea typeface="Calibri" panose="020F0502020204030204" pitchFamily="34" charset="0"/>
                <a:cs typeface="Times New Roman" panose="02020603050405020304" pitchFamily="18" charset="0"/>
              </a:rPr>
              <a:t>област</a:t>
            </a: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800" dirty="0">
              <a:solidFill>
                <a:srgbClr val="000000"/>
              </a:solidFill>
              <a:latin typeface="Montserrat" panose="000005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8329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ru-RU" sz="1800" b="0" kern="1200" dirty="0" smtClean="0">
                <a:solidFill>
                  <a:srgbClr val="242424"/>
                </a:solidFill>
                <a:effectLst/>
                <a:latin typeface="Montserrat" panose="00000500000000000000" pitchFamily="2" charset="0"/>
                <a:ea typeface="Times New Roman" panose="02020603050405020304" pitchFamily="18" charset="0"/>
                <a:cs typeface="Times New Roman" panose="02020603050405020304" pitchFamily="18" charset="0"/>
              </a:rPr>
              <a:t>Няма бюджетен лимит за държава и/нито за партньор, но се очаква балансиран, реалистичен и последователен бюджет. Предвидени</a:t>
            </a:r>
            <a:r>
              <a:rPr lang="ru-RU" sz="1800" b="0" kern="1200" baseline="0" dirty="0" smtClean="0">
                <a:solidFill>
                  <a:srgbClr val="242424"/>
                </a:solidFill>
                <a:effectLst/>
                <a:latin typeface="Montserrat" panose="00000500000000000000" pitchFamily="2" charset="0"/>
                <a:ea typeface="Times New Roman" panose="02020603050405020304" pitchFamily="18" charset="0"/>
                <a:cs typeface="Times New Roman" panose="02020603050405020304" pitchFamily="18" charset="0"/>
              </a:rPr>
              <a:t> са с</a:t>
            </a:r>
            <a:r>
              <a:rPr lang="ru-RU" sz="1800" b="0" kern="1200" dirty="0" smtClean="0">
                <a:solidFill>
                  <a:srgbClr val="242424"/>
                </a:solidFill>
                <a:effectLst/>
                <a:latin typeface="Montserrat" panose="00000500000000000000" pitchFamily="2" charset="0"/>
                <a:ea typeface="Times New Roman" panose="02020603050405020304" pitchFamily="18" charset="0"/>
                <a:cs typeface="Times New Roman" panose="02020603050405020304" pitchFamily="18" charset="0"/>
              </a:rPr>
              <a:t>пециални части</a:t>
            </a:r>
            <a:r>
              <a:rPr lang="ru-RU" sz="1800" b="0" kern="1200" baseline="0" dirty="0" smtClean="0">
                <a:solidFill>
                  <a:srgbClr val="242424"/>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ru-RU" sz="1800" b="0" kern="1200" dirty="0" smtClean="0">
                <a:solidFill>
                  <a:srgbClr val="242424"/>
                </a:solidFill>
                <a:effectLst/>
                <a:latin typeface="Montserrat" panose="00000500000000000000" pitchFamily="2" charset="0"/>
                <a:ea typeface="Times New Roman" panose="02020603050405020304" pitchFamily="18" charset="0"/>
                <a:cs typeface="Times New Roman" panose="02020603050405020304" pitchFamily="18" charset="0"/>
              </a:rPr>
              <a:t>от ръководството на програмата – „Изградете своя бюджет » и „Допустимост на разходите“. Предвидени са специални технически информационни срещи относно изграждането на работния план и бюджета. През този програмен период са въведени са някои опростени опции за разходи: нова еднократна сума за подготвителни разходи (37 000 €, включително партньори от държави от IPA), фиксирана ставка за административни разходи и разходи за пътуване и настаняване. </a:t>
            </a:r>
          </a:p>
          <a:p>
            <a:pPr>
              <a:lnSpc>
                <a:spcPct val="107000"/>
              </a:lnSpc>
              <a:spcAft>
                <a:spcPts val="800"/>
              </a:spcAft>
            </a:pPr>
            <a:endParaRPr lang="ru-RU" sz="1800" b="0" kern="1200" dirty="0" smtClean="0">
              <a:solidFill>
                <a:srgbClr val="242424"/>
              </a:solidFill>
              <a:effectLst/>
              <a:latin typeface="Montserrat" panose="00000500000000000000" pitchFamily="2" charset="0"/>
              <a:cs typeface="Times New Roman" panose="02020603050405020304" pitchFamily="18" charset="0"/>
            </a:endParaRPr>
          </a:p>
          <a:p>
            <a:pPr>
              <a:lnSpc>
                <a:spcPct val="107000"/>
              </a:lnSpc>
              <a:spcAft>
                <a:spcPts val="800"/>
              </a:spcAft>
            </a:pPr>
            <a:r>
              <a:rPr lang="ru-RU" sz="1800" b="0" kern="1200" dirty="0" smtClean="0">
                <a:solidFill>
                  <a:srgbClr val="242424"/>
                </a:solidFill>
                <a:effectLst/>
                <a:latin typeface="Montserrat" panose="00000500000000000000" pitchFamily="2" charset="0"/>
                <a:cs typeface="Times New Roman" panose="02020603050405020304" pitchFamily="18" charset="0"/>
              </a:rPr>
              <a:t>Всички информационни материали, вкл. презентации</a:t>
            </a:r>
            <a:r>
              <a:rPr lang="ru-RU" sz="1800" b="0" kern="1200" baseline="0" dirty="0" smtClean="0">
                <a:solidFill>
                  <a:srgbClr val="242424"/>
                </a:solidFill>
                <a:effectLst/>
                <a:latin typeface="Montserrat" panose="00000500000000000000" pitchFamily="2" charset="0"/>
                <a:cs typeface="Times New Roman" panose="02020603050405020304" pitchFamily="18" charset="0"/>
              </a:rPr>
              <a:t> и ръководства са налични на страницата на програмата.</a:t>
            </a:r>
            <a:endParaRPr lang="fr-FR" sz="800" b="0" dirty="0">
              <a:latin typeface="Montserrat" panose="00000500000000000000" pitchFamily="2" charset="0"/>
            </a:endParaRPr>
          </a:p>
        </p:txBody>
      </p:sp>
    </p:spTree>
    <p:extLst>
      <p:ext uri="{BB962C8B-B14F-4D97-AF65-F5344CB8AC3E}">
        <p14:creationId xmlns:p14="http://schemas.microsoft.com/office/powerpoint/2010/main" val="65416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dirty="0" smtClean="0">
                <a:solidFill>
                  <a:srgbClr val="7F7F7F"/>
                </a:solidFill>
                <a:latin typeface="Montserrat" panose="00000500000000000000" pitchFamily="2" charset="0"/>
                <a:ea typeface="+mj-ea"/>
                <a:cs typeface="+mj-cs"/>
              </a:rPr>
              <a:t>Документите за кандидатстване трябва да бъдат изпратени онлайн на следния адрес: </a:t>
            </a:r>
            <a:r>
              <a:rPr lang="en-GB" sz="800" dirty="0" smtClean="0">
                <a:solidFill>
                  <a:srgbClr val="7F7F7F"/>
                </a:solidFill>
                <a:latin typeface="Montserrat" panose="00000500000000000000" pitchFamily="2" charset="0"/>
                <a:ea typeface="+mj-ea"/>
                <a:cs typeface="+mj-cs"/>
              </a:rPr>
              <a:t>https://jems.interreg-euro-med.eu/</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dirty="0" smtClean="0">
                <a:solidFill>
                  <a:srgbClr val="7F7F7F"/>
                </a:solidFill>
                <a:latin typeface="Montserrat" panose="00000500000000000000" pitchFamily="2" charset="0"/>
                <a:ea typeface="+mj-ea"/>
                <a:cs typeface="+mj-cs"/>
              </a:rPr>
              <a:t>На тази уеб страница ще намерите формуляра за кандидатстване, който трябва да бъде валидиран преди 27.10.2022 г., 13.00 ч. (брюкселско време).Формулярът за кандидатстване, предоставящ някои насоки, ще бъде достъпен на уебсайта на програмата. </a:t>
            </a:r>
            <a:endParaRPr lang="en-US" sz="800" dirty="0" smtClean="0">
              <a:solidFill>
                <a:srgbClr val="7F7F7F"/>
              </a:solidFill>
              <a:latin typeface="Montserrat" panose="00000500000000000000" pitchFamily="2" charset="0"/>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dirty="0" smtClean="0">
                <a:solidFill>
                  <a:srgbClr val="7F7F7F"/>
                </a:solidFill>
                <a:latin typeface="Montserrat" panose="00000500000000000000" pitchFamily="2" charset="0"/>
                <a:ea typeface="+mj-ea"/>
                <a:cs typeface="+mj-cs"/>
              </a:rPr>
              <a:t>След като </a:t>
            </a:r>
            <a:r>
              <a:rPr lang="bg-BG" sz="800" dirty="0" smtClean="0">
                <a:solidFill>
                  <a:srgbClr val="7F7F7F"/>
                </a:solidFill>
                <a:latin typeface="Montserrat" panose="00000500000000000000" pitchFamily="2" charset="0"/>
                <a:ea typeface="+mj-ea"/>
                <a:cs typeface="+mj-cs"/>
              </a:rPr>
              <a:t>формулярът</a:t>
            </a:r>
            <a:r>
              <a:rPr lang="bg-BG" sz="800" baseline="0" dirty="0" smtClean="0">
                <a:solidFill>
                  <a:srgbClr val="7F7F7F"/>
                </a:solidFill>
                <a:latin typeface="Montserrat" panose="00000500000000000000" pitchFamily="2" charset="0"/>
                <a:ea typeface="+mj-ea"/>
                <a:cs typeface="+mj-cs"/>
              </a:rPr>
              <a:t> за кандидатстване</a:t>
            </a:r>
            <a:r>
              <a:rPr lang="ru-RU" sz="800" dirty="0" smtClean="0">
                <a:solidFill>
                  <a:srgbClr val="7F7F7F"/>
                </a:solidFill>
                <a:latin typeface="Montserrat" panose="00000500000000000000" pitchFamily="2" charset="0"/>
                <a:ea typeface="+mj-ea"/>
                <a:cs typeface="+mj-cs"/>
              </a:rPr>
              <a:t> бъде изпратен, задължителните приложения ще трябва да бъдат качени на Jems преди 10/11/2022 в 13:00 (брюкселско време).</a:t>
            </a:r>
            <a:endParaRPr lang="en-US" sz="800" dirty="0" smtClean="0">
              <a:solidFill>
                <a:srgbClr val="7F7F7F"/>
              </a:solidFill>
              <a:latin typeface="Montserrat" panose="00000500000000000000" pitchFamily="2" charset="0"/>
              <a:ea typeface="+mj-ea"/>
              <a:cs typeface="+mj-cs"/>
            </a:endParaRPr>
          </a:p>
          <a:p>
            <a:endParaRPr lang="fr-FR" sz="800" dirty="0">
              <a:latin typeface="Montserrat" panose="00000500000000000000" pitchFamily="2" charset="0"/>
            </a:endParaRPr>
          </a:p>
        </p:txBody>
      </p:sp>
    </p:spTree>
    <p:extLst>
      <p:ext uri="{BB962C8B-B14F-4D97-AF65-F5344CB8AC3E}">
        <p14:creationId xmlns:p14="http://schemas.microsoft.com/office/powerpoint/2010/main" val="148871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err="1">
                <a:solidFill>
                  <a:srgbClr val="242424"/>
                </a:solidFill>
                <a:latin typeface="Montserrat" panose="00000500000000000000" pitchFamily="2" charset="0"/>
              </a:rPr>
              <a:t>Now</a:t>
            </a:r>
            <a:r>
              <a:rPr lang="fr-FR" sz="800" dirty="0">
                <a:solidFill>
                  <a:srgbClr val="242424"/>
                </a:solidFill>
                <a:latin typeface="Montserrat" panose="00000500000000000000" pitchFamily="2" charset="0"/>
              </a:rPr>
              <a:t>, </a:t>
            </a:r>
            <a:r>
              <a:rPr lang="fr-FR" sz="800" dirty="0" err="1">
                <a:solidFill>
                  <a:srgbClr val="242424"/>
                </a:solidFill>
                <a:latin typeface="Montserrat" panose="00000500000000000000" pitchFamily="2" charset="0"/>
              </a:rPr>
              <a:t>here</a:t>
            </a:r>
            <a:r>
              <a:rPr lang="fr-FR" sz="800" dirty="0">
                <a:solidFill>
                  <a:srgbClr val="242424"/>
                </a:solidFill>
                <a:latin typeface="Montserrat" panose="00000500000000000000" pitchFamily="2" charset="0"/>
              </a:rPr>
              <a:t> </a:t>
            </a:r>
            <a:r>
              <a:rPr lang="fr-FR" sz="800" dirty="0" err="1">
                <a:solidFill>
                  <a:srgbClr val="242424"/>
                </a:solidFill>
                <a:latin typeface="Montserrat" panose="00000500000000000000" pitchFamily="2" charset="0"/>
              </a:rPr>
              <a:t>you</a:t>
            </a:r>
            <a:r>
              <a:rPr lang="fr-FR" sz="800" dirty="0">
                <a:solidFill>
                  <a:srgbClr val="242424"/>
                </a:solidFill>
                <a:latin typeface="Montserrat" panose="00000500000000000000" pitchFamily="2" charset="0"/>
              </a:rPr>
              <a:t> have the key dates of the </a:t>
            </a:r>
            <a:r>
              <a:rPr lang="fr-FR" sz="800" dirty="0" err="1">
                <a:solidFill>
                  <a:srgbClr val="242424"/>
                </a:solidFill>
                <a:latin typeface="Montserrat" panose="00000500000000000000" pitchFamily="2" charset="0"/>
              </a:rPr>
              <a:t>calendar</a:t>
            </a:r>
            <a:r>
              <a:rPr lang="fr-FR" sz="800" dirty="0">
                <a:solidFill>
                  <a:srgbClr val="242424"/>
                </a:solidFill>
                <a:latin typeface="Montserrat" panose="00000500000000000000" pitchFamily="2" charset="0"/>
              </a:rPr>
              <a:t> of </a:t>
            </a:r>
            <a:r>
              <a:rPr lang="fr-FR" sz="800" dirty="0" err="1">
                <a:solidFill>
                  <a:srgbClr val="242424"/>
                </a:solidFill>
                <a:latin typeface="Montserrat" panose="00000500000000000000" pitchFamily="2" charset="0"/>
              </a:rPr>
              <a:t>this</a:t>
            </a:r>
            <a:r>
              <a:rPr lang="fr-FR" sz="800" dirty="0">
                <a:solidFill>
                  <a:srgbClr val="242424"/>
                </a:solidFill>
                <a:latin typeface="Montserrat" panose="00000500000000000000" pitchFamily="2" charset="0"/>
              </a:rPr>
              <a:t> call for </a:t>
            </a:r>
            <a:r>
              <a:rPr lang="fr-FR" sz="800" dirty="0" err="1">
                <a:solidFill>
                  <a:srgbClr val="242424"/>
                </a:solidFill>
                <a:latin typeface="Montserrat" panose="00000500000000000000" pitchFamily="2" charset="0"/>
              </a:rPr>
              <a:t>proposals</a:t>
            </a:r>
            <a:endParaRPr lang="fr-FR" sz="800" dirty="0">
              <a:solidFill>
                <a:srgbClr val="242424"/>
              </a:solidFill>
              <a:latin typeface="Montserrat" panose="00000500000000000000" pitchFamily="2" charset="0"/>
            </a:endParaRPr>
          </a:p>
          <a:p>
            <a:pPr algn="l"/>
            <a:endParaRPr lang="fr-FR" sz="800" dirty="0">
              <a:solidFill>
                <a:srgbClr val="242424"/>
              </a:solidFill>
              <a:latin typeface="Montserrat" panose="00000500000000000000" pitchFamily="2" charset="0"/>
            </a:endParaRPr>
          </a:p>
        </p:txBody>
      </p:sp>
    </p:spTree>
    <p:extLst>
      <p:ext uri="{BB962C8B-B14F-4D97-AF65-F5344CB8AC3E}">
        <p14:creationId xmlns:p14="http://schemas.microsoft.com/office/powerpoint/2010/main" val="38655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800" dirty="0" smtClean="0">
                <a:latin typeface="Montserrat" panose="00000500000000000000" pitchFamily="2" charset="0"/>
              </a:rPr>
              <a:t>Насоки за кандидатстване по всяка тематична област</a:t>
            </a:r>
          </a:p>
          <a:p>
            <a:r>
              <a:rPr lang="bg-BG" sz="800" dirty="0" smtClean="0">
                <a:latin typeface="Montserrat" panose="00000500000000000000" pitchFamily="2" charset="0"/>
              </a:rPr>
              <a:t>Програмно ръководство, </a:t>
            </a:r>
          </a:p>
          <a:p>
            <a:r>
              <a:rPr lang="bg-BG" sz="800" dirty="0" smtClean="0">
                <a:latin typeface="Montserrat" panose="00000500000000000000" pitchFamily="2" charset="0"/>
              </a:rPr>
              <a:t>Стратегия за оптимизиране на резултатите</a:t>
            </a:r>
          </a:p>
          <a:p>
            <a:r>
              <a:rPr lang="bg-BG" sz="800" dirty="0" smtClean="0">
                <a:latin typeface="Montserrat" panose="00000500000000000000" pitchFamily="2" charset="0"/>
              </a:rPr>
              <a:t>Отговори на Често задавани</a:t>
            </a:r>
            <a:r>
              <a:rPr lang="bg-BG" sz="800" baseline="0" dirty="0" smtClean="0">
                <a:latin typeface="Montserrat" panose="00000500000000000000" pitchFamily="2" charset="0"/>
              </a:rPr>
              <a:t> въпроси;</a:t>
            </a:r>
          </a:p>
          <a:p>
            <a:r>
              <a:rPr lang="bg-BG" sz="800" baseline="0" dirty="0" smtClean="0">
                <a:latin typeface="Montserrat" panose="00000500000000000000" pitchFamily="2" charset="0"/>
              </a:rPr>
              <a:t>Презентации, </a:t>
            </a:r>
          </a:p>
        </p:txBody>
      </p:sp>
    </p:spTree>
    <p:extLst>
      <p:ext uri="{BB962C8B-B14F-4D97-AF65-F5344CB8AC3E}">
        <p14:creationId xmlns:p14="http://schemas.microsoft.com/office/powerpoint/2010/main" val="399843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29"/>
              </a:spcAft>
              <a:buClrTx/>
              <a:buSzTx/>
              <a:buFontTx/>
              <a:buNone/>
              <a:tabLst/>
              <a:defRPr/>
            </a:pPr>
            <a:r>
              <a:rPr lang="ru-RU" sz="8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Програмата Interreg Euro-MED е транснационална програма, която обединява партньори от 69 региона от 14 участващи страни от региона на  Средиземно море. Общият бюджет е около 294 милиона евро. Участващите страни са страни членки, кандидати и потенциални кандидати за членство в Европейския съюз. Програмата е одобрена от ЕК на 31 май 2022 г. Основната цел е да се подкрепи</a:t>
            </a:r>
            <a:r>
              <a:rPr lang="ru-RU" sz="800" baseline="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 </a:t>
            </a:r>
            <a:r>
              <a:rPr lang="ru-RU" sz="8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прехода към климатично неутрално и устойчиво общество, в съответствие с Европейския зелена сделка, Целите за устойчиво развитие на ООН и Териториалната </a:t>
            </a:r>
            <a:r>
              <a:rPr lang="ru-RU" sz="800" kern="12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програма 2030. </a:t>
            </a:r>
            <a:r>
              <a:rPr lang="ru-RU" sz="800" kern="12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Програмата е одобрена от ЕК в</a:t>
            </a:r>
            <a:r>
              <a:rPr lang="ru-RU" sz="800" kern="1200" baseline="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 края на месец май тази година.</a:t>
            </a:r>
            <a:endParaRPr lang="ru-RU" sz="800" kern="12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29"/>
              </a:spcAft>
              <a:buClrTx/>
              <a:buSzTx/>
              <a:buFontTx/>
              <a:buNone/>
              <a:tabLst/>
              <a:defRPr/>
            </a:pPr>
            <a:r>
              <a:rPr lang="ru-RU" sz="800" kern="12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Първата покана на програма Евро-МЕД беше отворена в периода февруари-юни 2022, преди одобрението на </a:t>
            </a:r>
            <a:r>
              <a:rPr lang="ru-RU" sz="800" kern="12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програмата,</a:t>
            </a:r>
            <a:r>
              <a:rPr lang="ru-RU" sz="800" kern="1200" baseline="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 като т</a:t>
            </a:r>
            <a:r>
              <a:rPr lang="ru-RU" sz="800" kern="12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я </a:t>
            </a:r>
            <a:r>
              <a:rPr lang="ru-RU" sz="800" kern="1200" dirty="0" smtClean="0">
                <a:solidFill>
                  <a:schemeClr val="tx1"/>
                </a:solidFill>
                <a:latin typeface="Montserrat" panose="00000500000000000000" pitchFamily="2" charset="0"/>
                <a:ea typeface="Calibri" panose="020F0502020204030204" pitchFamily="34" charset="0"/>
                <a:cs typeface="Times New Roman" panose="02020603050405020304" pitchFamily="18" charset="0"/>
              </a:rPr>
              <a:t>беше по Приоритет 3: По-добре управлявам Средиземноморски регион. По нея се набираха проектни предложения за  сътрудничество в областта на тематични общности и институционален диалог. Бяха подадени за одобрение 13 проектни предложения с 117 партньора от всички участващи държави. От България като партньори участват 6 организации в различни инициативи с общ бюджет 1,7€. В момента проектите преминават процес на оценяване, който ще приключи през втората половина на септември</a:t>
            </a:r>
          </a:p>
          <a:p>
            <a:pPr marL="0" marR="0" lvl="0" indent="0" algn="just" defTabSz="914400" rtl="0" eaLnBrk="1" fontAlgn="auto" latinLnBrk="0" hangingPunct="1">
              <a:lnSpc>
                <a:spcPct val="107000"/>
              </a:lnSpc>
              <a:spcBef>
                <a:spcPts val="0"/>
              </a:spcBef>
              <a:spcAft>
                <a:spcPts val="829"/>
              </a:spcAft>
              <a:buClrTx/>
              <a:buSzTx/>
              <a:buFontTx/>
              <a:buNone/>
              <a:tabLst/>
              <a:defRPr/>
            </a:pPr>
            <a:endParaRPr lang="fr-FR" b="1" dirty="0">
              <a:latin typeface="Montserra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C2F7D-AA25-4C1A-8A20-342991EA227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64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BE4ED5D0-F2FB-4B3D-A0F0-7D2454080F06}" type="slidenum">
              <a:rPr lang="en-ID" smtClean="0"/>
              <a:t>3</a:t>
            </a:fld>
            <a:endParaRPr lang="en-ID"/>
          </a:p>
        </p:txBody>
      </p:sp>
    </p:spTree>
    <p:extLst>
      <p:ext uri="{BB962C8B-B14F-4D97-AF65-F5344CB8AC3E}">
        <p14:creationId xmlns:p14="http://schemas.microsoft.com/office/powerpoint/2010/main" val="409121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29"/>
              </a:spcAft>
            </a:pPr>
            <a:r>
              <a:rPr lang="bg-BG" sz="800" dirty="0" smtClean="0">
                <a:latin typeface="Montserrat" panose="00000500000000000000" pitchFamily="2" charset="0"/>
                <a:ea typeface="Calibri" panose="020F0502020204030204" pitchFamily="34" charset="0"/>
                <a:cs typeface="Times New Roman" panose="02020603050405020304" pitchFamily="18" charset="0"/>
              </a:rPr>
              <a:t>За</a:t>
            </a:r>
            <a:r>
              <a:rPr lang="bg-BG" sz="800" baseline="0" dirty="0" smtClean="0">
                <a:latin typeface="Montserrat" panose="00000500000000000000" pitchFamily="2" charset="0"/>
                <a:ea typeface="Calibri" panose="020F0502020204030204" pitchFamily="34" charset="0"/>
                <a:cs typeface="Times New Roman" panose="02020603050405020304" pitchFamily="18" charset="0"/>
              </a:rPr>
              <a:t> в</a:t>
            </a:r>
            <a:r>
              <a:rPr lang="bg-BG" sz="800" dirty="0" smtClean="0">
                <a:latin typeface="Montserrat" panose="00000500000000000000" pitchFamily="2" charset="0"/>
                <a:ea typeface="Calibri" panose="020F0502020204030204" pitchFamily="34" charset="0"/>
                <a:cs typeface="Times New Roman" panose="02020603050405020304" pitchFamily="18" charset="0"/>
              </a:rPr>
              <a:t>сяка тематична област има разработени специфични насоки за кандидатстване, които са публикувани на сайта на програмата. Допълнително</a:t>
            </a:r>
            <a:r>
              <a:rPr lang="bg-BG" sz="800" baseline="0" dirty="0" smtClean="0">
                <a:latin typeface="Montserrat" panose="00000500000000000000" pitchFamily="2" charset="0"/>
                <a:ea typeface="Calibri" panose="020F0502020204030204" pitchFamily="34" charset="0"/>
                <a:cs typeface="Times New Roman" panose="02020603050405020304" pitchFamily="18" charset="0"/>
              </a:rPr>
              <a:t> разяснение на тематичните области и специфичните приоритети ще бъде дадено в последващата презентация.</a:t>
            </a:r>
            <a:r>
              <a:rPr lang="bg-BG" sz="800" dirty="0" smtClean="0">
                <a:latin typeface="Montserrat" panose="00000500000000000000" pitchFamily="2" charset="0"/>
                <a:ea typeface="Calibri" panose="020F0502020204030204" pitchFamily="34" charset="0"/>
                <a:cs typeface="Times New Roman" panose="02020603050405020304" pitchFamily="18" charset="0"/>
              </a:rPr>
              <a:t> </a:t>
            </a:r>
            <a:endParaRPr lang="fr-FR" sz="8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C2F7D-AA25-4C1A-8A20-342991EA227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25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29"/>
              </a:spcAft>
            </a:pPr>
            <a:endParaRPr lang="en-GB" sz="800" b="1" dirty="0">
              <a:latin typeface="Montserrat" panose="00000500000000000000" pitchFamily="2" charset="0"/>
              <a:ea typeface="Calibri" panose="020F0502020204030204" pitchFamily="34" charset="0"/>
              <a:cs typeface="Calibri" panose="020F0502020204030204" pitchFamily="34" charset="0"/>
            </a:endParaRPr>
          </a:p>
          <a:p>
            <a:pPr algn="just">
              <a:lnSpc>
                <a:spcPct val="107000"/>
              </a:lnSpc>
              <a:spcAft>
                <a:spcPts val="829"/>
              </a:spcAft>
            </a:pPr>
            <a:r>
              <a:rPr lang="bg-BG" sz="800" b="0" dirty="0" smtClean="0">
                <a:latin typeface="Montserrat" panose="00000500000000000000" pitchFamily="2" charset="0"/>
                <a:ea typeface="Calibri" panose="020F0502020204030204" pitchFamily="34" charset="0"/>
                <a:cs typeface="Calibri" panose="020F0502020204030204" pitchFamily="34" charset="0"/>
              </a:rPr>
              <a:t>По поканата се подпомагат проекти</a:t>
            </a:r>
            <a:r>
              <a:rPr lang="bg-BG" sz="800" b="0" baseline="0" dirty="0" smtClean="0">
                <a:latin typeface="Montserrat" panose="00000500000000000000" pitchFamily="2" charset="0"/>
                <a:ea typeface="Calibri" panose="020F0502020204030204" pitchFamily="34" charset="0"/>
                <a:cs typeface="Calibri" panose="020F0502020204030204" pitchFamily="34" charset="0"/>
              </a:rPr>
              <a:t> в следните категории: </a:t>
            </a:r>
          </a:p>
          <a:p>
            <a:pPr algn="just">
              <a:lnSpc>
                <a:spcPct val="107000"/>
              </a:lnSpc>
              <a:spcAft>
                <a:spcPts val="829"/>
              </a:spcAft>
            </a:pPr>
            <a:r>
              <a:rPr lang="bg-BG" sz="800" b="0" baseline="0" dirty="0" smtClean="0">
                <a:latin typeface="Montserrat" panose="00000500000000000000" pitchFamily="2" charset="0"/>
                <a:ea typeface="Calibri" panose="020F0502020204030204" pitchFamily="34" charset="0"/>
                <a:cs typeface="Calibri" panose="020F0502020204030204" pitchFamily="34" charset="0"/>
              </a:rPr>
              <a:t>Проучване</a:t>
            </a:r>
          </a:p>
          <a:p>
            <a:pPr algn="just">
              <a:lnSpc>
                <a:spcPct val="107000"/>
              </a:lnSpc>
              <a:spcAft>
                <a:spcPts val="829"/>
              </a:spcAft>
            </a:pPr>
            <a:r>
              <a:rPr lang="bg-BG" sz="800" b="0" baseline="0" dirty="0" smtClean="0">
                <a:latin typeface="Montserrat" panose="00000500000000000000" pitchFamily="2" charset="0"/>
                <a:ea typeface="Calibri" panose="020F0502020204030204" pitchFamily="34" charset="0"/>
                <a:cs typeface="Calibri" panose="020F0502020204030204" pitchFamily="34" charset="0"/>
              </a:rPr>
              <a:t>Тест</a:t>
            </a:r>
          </a:p>
          <a:p>
            <a:pPr algn="just">
              <a:lnSpc>
                <a:spcPct val="107000"/>
              </a:lnSpc>
              <a:spcAft>
                <a:spcPts val="829"/>
              </a:spcAft>
            </a:pPr>
            <a:r>
              <a:rPr lang="bg-BG" sz="800" b="0" baseline="0" dirty="0" smtClean="0">
                <a:latin typeface="Montserrat" panose="00000500000000000000" pitchFamily="2" charset="0"/>
                <a:ea typeface="Calibri" panose="020F0502020204030204" pitchFamily="34" charset="0"/>
                <a:cs typeface="Calibri" panose="020F0502020204030204" pitchFamily="34" charset="0"/>
              </a:rPr>
              <a:t>Трансфер</a:t>
            </a:r>
          </a:p>
          <a:p>
            <a:pPr algn="just">
              <a:lnSpc>
                <a:spcPct val="107000"/>
              </a:lnSpc>
              <a:spcAft>
                <a:spcPts val="829"/>
              </a:spcAft>
            </a:pPr>
            <a:r>
              <a:rPr lang="en-GB" sz="800" b="0" dirty="0" smtClean="0">
                <a:latin typeface="Montserrat" panose="00000500000000000000" pitchFamily="2" charset="0"/>
                <a:ea typeface="Calibri" panose="020F0502020204030204" pitchFamily="34" charset="0"/>
                <a:cs typeface="Calibri" panose="020F0502020204030204" pitchFamily="34" charset="0"/>
              </a:rPr>
              <a: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C2F7D-AA25-4C1A-8A20-342991EA227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02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Списъкът с различните типове партньори, които отговарят на условията за участие в програмата е общ за всички тематични</a:t>
            </a:r>
            <a:r>
              <a:rPr lang="ru-RU" sz="1800" kern="1200" baseline="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области</a:t>
            </a: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За тази покана няма конкретно ограничение, но в</a:t>
            </a:r>
            <a:r>
              <a:rPr lang="ru-RU" sz="1800" kern="1200" baseline="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насоките за кандидатстване на всяка тематична област има </a:t>
            </a: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препоръки относно очакваните типове партньори за отделните</a:t>
            </a:r>
            <a:r>
              <a:rPr lang="ru-RU" sz="1800" kern="1200" baseline="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категории проекти, както и за тематичната област. </a:t>
            </a:r>
            <a:endParaRPr lang="fr-FR" sz="8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C2F7D-AA25-4C1A-8A20-342991EA227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23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6000"/>
              </a:lnSpc>
              <a:spcAft>
                <a:spcPts val="830"/>
              </a:spcAft>
            </a:pP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C2F7D-AA25-4C1A-8A20-342991EA227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3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6000"/>
              </a:lnSpc>
              <a:spcAft>
                <a:spcPts val="830"/>
              </a:spcAft>
            </a:pP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Няма ограничение за брой участници от</a:t>
            </a:r>
            <a:r>
              <a:rPr lang="ru-RU" sz="1800" kern="1200" baseline="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една</a:t>
            </a: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държава за поканата, но участието на повече</a:t>
            </a:r>
            <a:r>
              <a:rPr lang="ru-RU" sz="1800" kern="1200" baseline="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държави (транснационалност на проектното предложение) ще </a:t>
            </a: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бъде отчетено</a:t>
            </a:r>
            <a:r>
              <a:rPr lang="ru-RU" sz="1800" kern="1200" baseline="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при оценяването</a:t>
            </a:r>
            <a:r>
              <a:rPr lang="ru-RU" sz="1800" kern="1200" dirty="0" smtClean="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a:t>
            </a:r>
            <a:endParaRPr lang="fr-FR" sz="800" dirty="0">
              <a:latin typeface="Montserrat" panose="00000500000000000000" pitchFamily="2" charset="0"/>
            </a:endParaRPr>
          </a:p>
        </p:txBody>
      </p:sp>
    </p:spTree>
    <p:extLst>
      <p:ext uri="{BB962C8B-B14F-4D97-AF65-F5344CB8AC3E}">
        <p14:creationId xmlns:p14="http://schemas.microsoft.com/office/powerpoint/2010/main" val="332003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На сайта на програмата има специална</a:t>
            </a:r>
            <a:r>
              <a:rPr lang="bg-BG" baseline="0" dirty="0" smtClean="0"/>
              <a:t> секция с </a:t>
            </a:r>
            <a:r>
              <a:rPr lang="bg-BG" baseline="0" dirty="0" err="1" smtClean="0"/>
              <a:t>форумни</a:t>
            </a:r>
            <a:r>
              <a:rPr lang="bg-BG" baseline="0" dirty="0" smtClean="0"/>
              <a:t> групи за търсене и намиране на подходящи партньори с помощта на обяви в съответните тематични области.  </a:t>
            </a:r>
            <a:endParaRPr lang="bg-BG" dirty="0"/>
          </a:p>
        </p:txBody>
      </p:sp>
      <p:sp>
        <p:nvSpPr>
          <p:cNvPr id="4" name="Slide Number Placeholder 3"/>
          <p:cNvSpPr>
            <a:spLocks noGrp="1"/>
          </p:cNvSpPr>
          <p:nvPr>
            <p:ph type="sldNum" sz="quarter" idx="10"/>
          </p:nvPr>
        </p:nvSpPr>
        <p:spPr/>
        <p:txBody>
          <a:bodyPr/>
          <a:lstStyle/>
          <a:p>
            <a:fld id="{BE4ED5D0-F2FB-4B3D-A0F0-7D2454080F06}" type="slidenum">
              <a:rPr lang="en-ID" smtClean="0"/>
              <a:t>9</a:t>
            </a:fld>
            <a:endParaRPr lang="en-ID"/>
          </a:p>
        </p:txBody>
      </p:sp>
    </p:spTree>
    <p:extLst>
      <p:ext uri="{BB962C8B-B14F-4D97-AF65-F5344CB8AC3E}">
        <p14:creationId xmlns:p14="http://schemas.microsoft.com/office/powerpoint/2010/main" val="205359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Vertical Title and Text">
    <p:bg>
      <p:bgPr>
        <a:solidFill>
          <a:srgbClr val="164194"/>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FF7896F-9364-4E6B-AD5D-69E8AE61A786}"/>
              </a:ext>
            </a:extLst>
          </p:cNvPr>
          <p:cNvPicPr>
            <a:picLocks noChangeAspect="1"/>
          </p:cNvPicPr>
          <p:nvPr userDrawn="1"/>
        </p:nvPicPr>
        <p:blipFill>
          <a:blip r:embed="rId2"/>
          <a:stretch>
            <a:fillRect/>
          </a:stretch>
        </p:blipFill>
        <p:spPr>
          <a:xfrm rot="15279980">
            <a:off x="6933489" y="-3885731"/>
            <a:ext cx="8840624" cy="10568101"/>
          </a:xfrm>
          <a:prstGeom prst="rect">
            <a:avLst/>
          </a:prstGeom>
        </p:spPr>
      </p:pic>
      <p:pic>
        <p:nvPicPr>
          <p:cNvPr id="8" name="Image 7">
            <a:extLst>
              <a:ext uri="{FF2B5EF4-FFF2-40B4-BE49-F238E27FC236}">
                <a16:creationId xmlns:a16="http://schemas.microsoft.com/office/drawing/2014/main" id="{EC38DE26-29BA-486D-9AA7-885BD9B3A76E}"/>
              </a:ext>
            </a:extLst>
          </p:cNvPr>
          <p:cNvPicPr>
            <a:picLocks noChangeAspect="1"/>
          </p:cNvPicPr>
          <p:nvPr userDrawn="1"/>
        </p:nvPicPr>
        <p:blipFill>
          <a:blip r:embed="rId2"/>
          <a:stretch>
            <a:fillRect/>
          </a:stretch>
        </p:blipFill>
        <p:spPr>
          <a:xfrm rot="21056068" flipH="1">
            <a:off x="-4551159" y="-895015"/>
            <a:ext cx="9102317" cy="10568101"/>
          </a:xfrm>
          <a:prstGeom prst="rect">
            <a:avLst/>
          </a:prstGeom>
        </p:spPr>
      </p:pic>
      <p:pic>
        <p:nvPicPr>
          <p:cNvPr id="9" name="Image 8">
            <a:extLst>
              <a:ext uri="{FF2B5EF4-FFF2-40B4-BE49-F238E27FC236}">
                <a16:creationId xmlns:a16="http://schemas.microsoft.com/office/drawing/2014/main" id="{66ECFA37-DA85-42E9-90C9-B8CCF2F5E3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sp>
        <p:nvSpPr>
          <p:cNvPr id="10" name="Titre 6">
            <a:extLst>
              <a:ext uri="{FF2B5EF4-FFF2-40B4-BE49-F238E27FC236}">
                <a16:creationId xmlns:a16="http://schemas.microsoft.com/office/drawing/2014/main" id="{C1FF0CA7-740E-4EA3-9727-5E28965B0736}"/>
              </a:ext>
            </a:extLst>
          </p:cNvPr>
          <p:cNvSpPr>
            <a:spLocks noGrp="1"/>
          </p:cNvSpPr>
          <p:nvPr>
            <p:ph type="title"/>
          </p:nvPr>
        </p:nvSpPr>
        <p:spPr>
          <a:xfrm>
            <a:off x="2836333" y="2766218"/>
            <a:ext cx="6519333" cy="1325563"/>
          </a:xfrm>
        </p:spPr>
        <p:txBody>
          <a:bodyPr/>
          <a:lstStyle>
            <a:lvl1pPr algn="ctr">
              <a:defRPr>
                <a:solidFill>
                  <a:schemeClr val="bg1"/>
                </a:solidFill>
                <a:latin typeface="Montserrat SemiBold" panose="00000700000000000000" pitchFamily="50" charset="0"/>
              </a:defRPr>
            </a:lvl1pPr>
          </a:lstStyle>
          <a:p>
            <a:r>
              <a:rPr lang="fr-FR"/>
              <a:t>Modifiez le style du titre</a:t>
            </a:r>
          </a:p>
        </p:txBody>
      </p:sp>
      <p:pic>
        <p:nvPicPr>
          <p:cNvPr id="11" name="Image 10">
            <a:extLst>
              <a:ext uri="{FF2B5EF4-FFF2-40B4-BE49-F238E27FC236}">
                <a16:creationId xmlns:a16="http://schemas.microsoft.com/office/drawing/2014/main" id="{863C4D40-F4F3-4D7B-9E41-BA4300B86B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343" y="436641"/>
            <a:ext cx="4918055" cy="1115711"/>
          </a:xfrm>
          <a:prstGeom prst="rect">
            <a:avLst/>
          </a:prstGeom>
        </p:spPr>
      </p:pic>
    </p:spTree>
    <p:extLst>
      <p:ext uri="{BB962C8B-B14F-4D97-AF65-F5344CB8AC3E}">
        <p14:creationId xmlns:p14="http://schemas.microsoft.com/office/powerpoint/2010/main" val="420517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4F4F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149B91-C7B7-DC49-B430-B0A6F082DC09}"/>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a:extLst>
              <a:ext uri="{FF2B5EF4-FFF2-40B4-BE49-F238E27FC236}">
                <a16:creationId xmlns:a16="http://schemas.microsoft.com/office/drawing/2014/main" id="{BB88CFB0-7725-D541-A6C2-270852485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grpSp>
        <p:nvGrpSpPr>
          <p:cNvPr id="3" name="Group 2">
            <a:extLst>
              <a:ext uri="{FF2B5EF4-FFF2-40B4-BE49-F238E27FC236}">
                <a16:creationId xmlns:a16="http://schemas.microsoft.com/office/drawing/2014/main" id="{2A039C0B-E516-48DD-803F-1AF3EE41B1EC}"/>
              </a:ext>
            </a:extLst>
          </p:cNvPr>
          <p:cNvGrpSpPr/>
          <p:nvPr userDrawn="1"/>
        </p:nvGrpSpPr>
        <p:grpSpPr>
          <a:xfrm>
            <a:off x="0" y="0"/>
            <a:ext cx="12192000" cy="471895"/>
            <a:chOff x="0" y="0"/>
            <a:chExt cx="12192000" cy="486591"/>
          </a:xfrm>
          <a:solidFill>
            <a:srgbClr val="81C1D3"/>
          </a:solidFill>
        </p:grpSpPr>
        <p:sp>
          <p:nvSpPr>
            <p:cNvPr id="4" name="Rectangle 3">
              <a:extLst>
                <a:ext uri="{FF2B5EF4-FFF2-40B4-BE49-F238E27FC236}">
                  <a16:creationId xmlns:a16="http://schemas.microsoft.com/office/drawing/2014/main" id="{0542D599-CD7C-4F21-BDF6-F00AF773968F}"/>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C56535-6972-44B3-9345-0A451A787C5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931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F4F4F4"/>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A3712-380B-8A40-B465-7F4E43325C5A}"/>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 21">
            <a:extLst>
              <a:ext uri="{FF2B5EF4-FFF2-40B4-BE49-F238E27FC236}">
                <a16:creationId xmlns:a16="http://schemas.microsoft.com/office/drawing/2014/main" id="{54AAC851-F0AD-C149-A19E-E3B94BCEC0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
        <p:nvSpPr>
          <p:cNvPr id="9" name="Picture Placeholder 8">
            <a:extLst>
              <a:ext uri="{FF2B5EF4-FFF2-40B4-BE49-F238E27FC236}">
                <a16:creationId xmlns:a16="http://schemas.microsoft.com/office/drawing/2014/main" id="{3C03D000-83B1-40B5-80EA-57B47F7F25BD}"/>
              </a:ext>
            </a:extLst>
          </p:cNvPr>
          <p:cNvSpPr>
            <a:spLocks noGrp="1"/>
          </p:cNvSpPr>
          <p:nvPr>
            <p:ph type="pic" sz="quarter" idx="10"/>
          </p:nvPr>
        </p:nvSpPr>
        <p:spPr>
          <a:xfrm>
            <a:off x="437321" y="792480"/>
            <a:ext cx="4351495" cy="3816669"/>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8" name="Rectangle 7">
            <a:extLst>
              <a:ext uri="{FF2B5EF4-FFF2-40B4-BE49-F238E27FC236}">
                <a16:creationId xmlns:a16="http://schemas.microsoft.com/office/drawing/2014/main" id="{3F13312B-F053-47D7-B96E-6AF6F8F8161E}"/>
              </a:ext>
            </a:extLst>
          </p:cNvPr>
          <p:cNvSpPr/>
          <p:nvPr userDrawn="1"/>
        </p:nvSpPr>
        <p:spPr>
          <a:xfrm>
            <a:off x="0" y="2061276"/>
            <a:ext cx="4075611" cy="3061939"/>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CD2A70A-C7C2-F04A-91D1-FDDD1A8D4416}"/>
              </a:ext>
            </a:extLst>
          </p:cNvPr>
          <p:cNvGrpSpPr/>
          <p:nvPr userDrawn="1"/>
        </p:nvGrpSpPr>
        <p:grpSpPr>
          <a:xfrm rot="5400000">
            <a:off x="10899918" y="792480"/>
            <a:ext cx="461010" cy="461010"/>
            <a:chOff x="826770" y="792480"/>
            <a:chExt cx="461010" cy="461010"/>
          </a:xfrm>
          <a:solidFill>
            <a:schemeClr val="accent2"/>
          </a:solidFill>
        </p:grpSpPr>
        <p:sp>
          <p:nvSpPr>
            <p:cNvPr id="11" name="Oval 10">
              <a:extLst>
                <a:ext uri="{FF2B5EF4-FFF2-40B4-BE49-F238E27FC236}">
                  <a16:creationId xmlns:a16="http://schemas.microsoft.com/office/drawing/2014/main" id="{21C90682-3176-DF45-8E9B-088558AEBBB8}"/>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2" name="Oval 11">
              <a:extLst>
                <a:ext uri="{FF2B5EF4-FFF2-40B4-BE49-F238E27FC236}">
                  <a16:creationId xmlns:a16="http://schemas.microsoft.com/office/drawing/2014/main" id="{1631C925-0856-7443-A65B-F0CE33FF4672}"/>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3" name="Oval 12">
              <a:extLst>
                <a:ext uri="{FF2B5EF4-FFF2-40B4-BE49-F238E27FC236}">
                  <a16:creationId xmlns:a16="http://schemas.microsoft.com/office/drawing/2014/main" id="{30969E66-E2D7-9C4B-9B79-46197BD11B4C}"/>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5">
              <a:extLst>
                <a:ext uri="{FF2B5EF4-FFF2-40B4-BE49-F238E27FC236}">
                  <a16:creationId xmlns:a16="http://schemas.microsoft.com/office/drawing/2014/main" id="{3EF63F30-4FAF-6C40-A2A0-C7EA96EED7A1}"/>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5" name="Oval 16">
              <a:extLst>
                <a:ext uri="{FF2B5EF4-FFF2-40B4-BE49-F238E27FC236}">
                  <a16:creationId xmlns:a16="http://schemas.microsoft.com/office/drawing/2014/main" id="{86A88BF7-4A59-C045-AB67-614346EFCC10}"/>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6" name="Oval 17">
              <a:extLst>
                <a:ext uri="{FF2B5EF4-FFF2-40B4-BE49-F238E27FC236}">
                  <a16:creationId xmlns:a16="http://schemas.microsoft.com/office/drawing/2014/main" id="{01CCAEE5-9EC0-9A4F-B010-3B979FBC806E}"/>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pic>
        <p:nvPicPr>
          <p:cNvPr id="17" name="Image 16" descr="Une image contenant flèche&#10;&#10;Description générée automatiquement">
            <a:extLst>
              <a:ext uri="{FF2B5EF4-FFF2-40B4-BE49-F238E27FC236}">
                <a16:creationId xmlns:a16="http://schemas.microsoft.com/office/drawing/2014/main" id="{3F52D3F3-D48D-AB4D-9DF4-2FDF1339A8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97916" y="327344"/>
            <a:ext cx="1398084" cy="729973"/>
          </a:xfrm>
          <a:prstGeom prst="rect">
            <a:avLst/>
          </a:prstGeom>
        </p:spPr>
      </p:pic>
    </p:spTree>
    <p:extLst>
      <p:ext uri="{BB962C8B-B14F-4D97-AF65-F5344CB8AC3E}">
        <p14:creationId xmlns:p14="http://schemas.microsoft.com/office/powerpoint/2010/main" val="1330074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4F4F4"/>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A3712-380B-8A40-B465-7F4E43325C5A}"/>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 21">
            <a:extLst>
              <a:ext uri="{FF2B5EF4-FFF2-40B4-BE49-F238E27FC236}">
                <a16:creationId xmlns:a16="http://schemas.microsoft.com/office/drawing/2014/main" id="{54AAC851-F0AD-C149-A19E-E3B94BCEC0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
        <p:nvSpPr>
          <p:cNvPr id="8" name="Rectangle 7">
            <a:extLst>
              <a:ext uri="{FF2B5EF4-FFF2-40B4-BE49-F238E27FC236}">
                <a16:creationId xmlns:a16="http://schemas.microsoft.com/office/drawing/2014/main" id="{3F13312B-F053-47D7-B96E-6AF6F8F8161E}"/>
              </a:ext>
            </a:extLst>
          </p:cNvPr>
          <p:cNvSpPr/>
          <p:nvPr userDrawn="1"/>
        </p:nvSpPr>
        <p:spPr>
          <a:xfrm>
            <a:off x="0" y="2061276"/>
            <a:ext cx="4075611" cy="3061939"/>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37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4F4F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0E15B2-E59A-1C4C-B1B1-791236978DB7}"/>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 21">
            <a:extLst>
              <a:ext uri="{FF2B5EF4-FFF2-40B4-BE49-F238E27FC236}">
                <a16:creationId xmlns:a16="http://schemas.microsoft.com/office/drawing/2014/main" id="{E5D16847-A559-6C44-A329-E01F0A773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
        <p:nvSpPr>
          <p:cNvPr id="6" name="Rectangle 5">
            <a:extLst>
              <a:ext uri="{FF2B5EF4-FFF2-40B4-BE49-F238E27FC236}">
                <a16:creationId xmlns:a16="http://schemas.microsoft.com/office/drawing/2014/main" id="{73EE7B9A-CAEE-465A-999F-740A42257663}"/>
              </a:ext>
            </a:extLst>
          </p:cNvPr>
          <p:cNvSpPr/>
          <p:nvPr userDrawn="1"/>
        </p:nvSpPr>
        <p:spPr>
          <a:xfrm>
            <a:off x="0" y="1"/>
            <a:ext cx="3239589" cy="5433236"/>
          </a:xfrm>
          <a:prstGeom prst="rect">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3B2A0"/>
              </a:solidFill>
            </a:endParaRPr>
          </a:p>
        </p:txBody>
      </p:sp>
      <p:sp>
        <p:nvSpPr>
          <p:cNvPr id="9" name="Picture Placeholder 8">
            <a:extLst>
              <a:ext uri="{FF2B5EF4-FFF2-40B4-BE49-F238E27FC236}">
                <a16:creationId xmlns:a16="http://schemas.microsoft.com/office/drawing/2014/main" id="{3C03D000-83B1-40B5-80EA-57B47F7F25BD}"/>
              </a:ext>
            </a:extLst>
          </p:cNvPr>
          <p:cNvSpPr>
            <a:spLocks noGrp="1"/>
          </p:cNvSpPr>
          <p:nvPr>
            <p:ph type="pic" sz="quarter" idx="10"/>
          </p:nvPr>
        </p:nvSpPr>
        <p:spPr>
          <a:xfrm>
            <a:off x="333581" y="1281791"/>
            <a:ext cx="4467497" cy="3758042"/>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grpSp>
        <p:nvGrpSpPr>
          <p:cNvPr id="8" name="Group 9">
            <a:extLst>
              <a:ext uri="{FF2B5EF4-FFF2-40B4-BE49-F238E27FC236}">
                <a16:creationId xmlns:a16="http://schemas.microsoft.com/office/drawing/2014/main" id="{D061D0BA-BBB4-364B-B72C-64BBE6F3FA24}"/>
              </a:ext>
            </a:extLst>
          </p:cNvPr>
          <p:cNvGrpSpPr/>
          <p:nvPr userDrawn="1"/>
        </p:nvGrpSpPr>
        <p:grpSpPr>
          <a:xfrm rot="5400000">
            <a:off x="10899918" y="792480"/>
            <a:ext cx="461010" cy="461010"/>
            <a:chOff x="826770" y="792480"/>
            <a:chExt cx="461010" cy="461010"/>
          </a:xfrm>
          <a:solidFill>
            <a:schemeClr val="accent2"/>
          </a:solidFill>
        </p:grpSpPr>
        <p:sp>
          <p:nvSpPr>
            <p:cNvPr id="10" name="Oval 10">
              <a:extLst>
                <a:ext uri="{FF2B5EF4-FFF2-40B4-BE49-F238E27FC236}">
                  <a16:creationId xmlns:a16="http://schemas.microsoft.com/office/drawing/2014/main" id="{22D4D1B9-4C14-7C4D-94CE-7B8CF267AD9A}"/>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1" name="Oval 11">
              <a:extLst>
                <a:ext uri="{FF2B5EF4-FFF2-40B4-BE49-F238E27FC236}">
                  <a16:creationId xmlns:a16="http://schemas.microsoft.com/office/drawing/2014/main" id="{AA05BB37-88F2-2A4A-B794-8BF0C6C289F9}"/>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2" name="Oval 12">
              <a:extLst>
                <a:ext uri="{FF2B5EF4-FFF2-40B4-BE49-F238E27FC236}">
                  <a16:creationId xmlns:a16="http://schemas.microsoft.com/office/drawing/2014/main" id="{E4CD346F-7CAB-6D4A-9DC6-F1700E0533B2}"/>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3" name="Oval 15">
              <a:extLst>
                <a:ext uri="{FF2B5EF4-FFF2-40B4-BE49-F238E27FC236}">
                  <a16:creationId xmlns:a16="http://schemas.microsoft.com/office/drawing/2014/main" id="{B55A9BD5-69AF-6C46-B495-8B73CD6894A8}"/>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6">
              <a:extLst>
                <a:ext uri="{FF2B5EF4-FFF2-40B4-BE49-F238E27FC236}">
                  <a16:creationId xmlns:a16="http://schemas.microsoft.com/office/drawing/2014/main" id="{8477DFA6-202B-B54C-A704-87A2CE21518A}"/>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5" name="Oval 17">
              <a:extLst>
                <a:ext uri="{FF2B5EF4-FFF2-40B4-BE49-F238E27FC236}">
                  <a16:creationId xmlns:a16="http://schemas.microsoft.com/office/drawing/2014/main" id="{98D1329E-E0B5-2B4D-B2C4-A57E65130A61}"/>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pic>
        <p:nvPicPr>
          <p:cNvPr id="16" name="Image 15" descr="Une image contenant flèche&#10;&#10;Description générée automatiquement">
            <a:extLst>
              <a:ext uri="{FF2B5EF4-FFF2-40B4-BE49-F238E27FC236}">
                <a16:creationId xmlns:a16="http://schemas.microsoft.com/office/drawing/2014/main" id="{13284E97-B3E7-194E-B797-7A5F37D6C70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02036" y="326459"/>
            <a:ext cx="1398084" cy="729973"/>
          </a:xfrm>
          <a:prstGeom prst="rect">
            <a:avLst/>
          </a:prstGeom>
        </p:spPr>
      </p:pic>
    </p:spTree>
    <p:extLst>
      <p:ext uri="{BB962C8B-B14F-4D97-AF65-F5344CB8AC3E}">
        <p14:creationId xmlns:p14="http://schemas.microsoft.com/office/powerpoint/2010/main" val="232094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4F4F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0E15B2-E59A-1C4C-B1B1-791236978DB7}"/>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 21">
            <a:extLst>
              <a:ext uri="{FF2B5EF4-FFF2-40B4-BE49-F238E27FC236}">
                <a16:creationId xmlns:a16="http://schemas.microsoft.com/office/drawing/2014/main" id="{E5D16847-A559-6C44-A329-E01F0A773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
        <p:nvSpPr>
          <p:cNvPr id="6" name="Rectangle 5">
            <a:extLst>
              <a:ext uri="{FF2B5EF4-FFF2-40B4-BE49-F238E27FC236}">
                <a16:creationId xmlns:a16="http://schemas.microsoft.com/office/drawing/2014/main" id="{73EE7B9A-CAEE-465A-999F-740A42257663}"/>
              </a:ext>
            </a:extLst>
          </p:cNvPr>
          <p:cNvSpPr/>
          <p:nvPr userDrawn="1"/>
        </p:nvSpPr>
        <p:spPr>
          <a:xfrm>
            <a:off x="0" y="1"/>
            <a:ext cx="3239589" cy="5433236"/>
          </a:xfrm>
          <a:prstGeom prst="rect">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3B2A0"/>
              </a:solidFill>
            </a:endParaRPr>
          </a:p>
        </p:txBody>
      </p:sp>
    </p:spTree>
    <p:extLst>
      <p:ext uri="{BB962C8B-B14F-4D97-AF65-F5344CB8AC3E}">
        <p14:creationId xmlns:p14="http://schemas.microsoft.com/office/powerpoint/2010/main" val="238573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F4F4F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B71431-4A3A-ED43-899B-A69334AEB303}"/>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27DD1708-C945-0A4B-8EEB-C5256AE9E1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pic>
        <p:nvPicPr>
          <p:cNvPr id="4" name="Image 3">
            <a:extLst>
              <a:ext uri="{FF2B5EF4-FFF2-40B4-BE49-F238E27FC236}">
                <a16:creationId xmlns:a16="http://schemas.microsoft.com/office/drawing/2014/main" id="{5EE78272-3708-AE48-9E7B-F5EFCB383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335"/>
            <a:ext cx="12192000" cy="690249"/>
          </a:xfrm>
          <a:prstGeom prst="rect">
            <a:avLst/>
          </a:prstGeom>
        </p:spPr>
      </p:pic>
      <p:pic>
        <p:nvPicPr>
          <p:cNvPr id="19" name="Image 18">
            <a:extLst>
              <a:ext uri="{FF2B5EF4-FFF2-40B4-BE49-F238E27FC236}">
                <a16:creationId xmlns:a16="http://schemas.microsoft.com/office/drawing/2014/main" id="{0C87468F-AABD-9941-A49C-B210401A78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501" y="107316"/>
            <a:ext cx="1127726" cy="1135194"/>
          </a:xfrm>
          <a:prstGeom prst="rect">
            <a:avLst/>
          </a:prstGeom>
        </p:spPr>
      </p:pic>
      <p:pic>
        <p:nvPicPr>
          <p:cNvPr id="21" name="Image 20">
            <a:extLst>
              <a:ext uri="{FF2B5EF4-FFF2-40B4-BE49-F238E27FC236}">
                <a16:creationId xmlns:a16="http://schemas.microsoft.com/office/drawing/2014/main" id="{ADD63EC5-BB28-EC44-A33D-0448F144D5BA}"/>
              </a:ext>
            </a:extLst>
          </p:cNvPr>
          <p:cNvPicPr>
            <a:picLocks noChangeAspect="1"/>
          </p:cNvPicPr>
          <p:nvPr userDrawn="1"/>
        </p:nvPicPr>
        <p:blipFill>
          <a:blip r:embed="rId5"/>
          <a:stretch>
            <a:fillRect/>
          </a:stretch>
        </p:blipFill>
        <p:spPr>
          <a:xfrm>
            <a:off x="10133263" y="4030242"/>
            <a:ext cx="2430275" cy="2905156"/>
          </a:xfrm>
          <a:prstGeom prst="rect">
            <a:avLst/>
          </a:prstGeom>
        </p:spPr>
      </p:pic>
    </p:spTree>
    <p:extLst>
      <p:ext uri="{BB962C8B-B14F-4D97-AF65-F5344CB8AC3E}">
        <p14:creationId xmlns:p14="http://schemas.microsoft.com/office/powerpoint/2010/main" val="158150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F4F4F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BF7948-2EF5-E541-B27E-A54172B82295}"/>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D1EB7585-F90E-D243-B53E-47C86CA4E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pic>
        <p:nvPicPr>
          <p:cNvPr id="8" name="Image 7">
            <a:extLst>
              <a:ext uri="{FF2B5EF4-FFF2-40B4-BE49-F238E27FC236}">
                <a16:creationId xmlns:a16="http://schemas.microsoft.com/office/drawing/2014/main" id="{013D1B10-CEC3-2B4D-8215-02CB3E5C83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74914"/>
          </a:xfrm>
          <a:prstGeom prst="rect">
            <a:avLst/>
          </a:prstGeom>
        </p:spPr>
      </p:pic>
      <p:pic>
        <p:nvPicPr>
          <p:cNvPr id="11" name="Image 10">
            <a:extLst>
              <a:ext uri="{FF2B5EF4-FFF2-40B4-BE49-F238E27FC236}">
                <a16:creationId xmlns:a16="http://schemas.microsoft.com/office/drawing/2014/main" id="{28C84EA0-6CB4-A84A-99FA-4B186A12EAB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50501" y="107316"/>
            <a:ext cx="1127725" cy="1135194"/>
          </a:xfrm>
          <a:prstGeom prst="rect">
            <a:avLst/>
          </a:prstGeom>
        </p:spPr>
      </p:pic>
      <p:pic>
        <p:nvPicPr>
          <p:cNvPr id="10" name="Image 9">
            <a:extLst>
              <a:ext uri="{FF2B5EF4-FFF2-40B4-BE49-F238E27FC236}">
                <a16:creationId xmlns:a16="http://schemas.microsoft.com/office/drawing/2014/main" id="{24B8A5A6-72B2-1446-AB79-D7A6523D1DCA}"/>
              </a:ext>
            </a:extLst>
          </p:cNvPr>
          <p:cNvPicPr>
            <a:picLocks noChangeAspect="1"/>
          </p:cNvPicPr>
          <p:nvPr userDrawn="1"/>
        </p:nvPicPr>
        <p:blipFill>
          <a:blip r:embed="rId5"/>
          <a:stretch>
            <a:fillRect/>
          </a:stretch>
        </p:blipFill>
        <p:spPr>
          <a:xfrm>
            <a:off x="10133263" y="4030242"/>
            <a:ext cx="2430275" cy="2905156"/>
          </a:xfrm>
          <a:prstGeom prst="rect">
            <a:avLst/>
          </a:prstGeom>
        </p:spPr>
      </p:pic>
    </p:spTree>
    <p:extLst>
      <p:ext uri="{BB962C8B-B14F-4D97-AF65-F5344CB8AC3E}">
        <p14:creationId xmlns:p14="http://schemas.microsoft.com/office/powerpoint/2010/main" val="348526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F4F4F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A6FF6A4-C38C-2F4D-9F2C-AD414910EED0}"/>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81FAE8A3-FD5D-D443-B095-EB71A63043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pic>
        <p:nvPicPr>
          <p:cNvPr id="8" name="Image 7">
            <a:extLst>
              <a:ext uri="{FF2B5EF4-FFF2-40B4-BE49-F238E27FC236}">
                <a16:creationId xmlns:a16="http://schemas.microsoft.com/office/drawing/2014/main" id="{013D1B10-CEC3-2B4D-8215-02CB3E5C83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74914"/>
          </a:xfrm>
          <a:prstGeom prst="rect">
            <a:avLst/>
          </a:prstGeom>
        </p:spPr>
      </p:pic>
      <p:pic>
        <p:nvPicPr>
          <p:cNvPr id="11" name="Image 10">
            <a:extLst>
              <a:ext uri="{FF2B5EF4-FFF2-40B4-BE49-F238E27FC236}">
                <a16:creationId xmlns:a16="http://schemas.microsoft.com/office/drawing/2014/main" id="{28C84EA0-6CB4-A84A-99FA-4B186A12EAB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50501" y="107316"/>
            <a:ext cx="1127725" cy="1135193"/>
          </a:xfrm>
          <a:prstGeom prst="rect">
            <a:avLst/>
          </a:prstGeom>
        </p:spPr>
      </p:pic>
      <p:pic>
        <p:nvPicPr>
          <p:cNvPr id="10" name="Image 9">
            <a:extLst>
              <a:ext uri="{FF2B5EF4-FFF2-40B4-BE49-F238E27FC236}">
                <a16:creationId xmlns:a16="http://schemas.microsoft.com/office/drawing/2014/main" id="{FEE4EAA1-7259-874F-93D0-36C6C2A5AD92}"/>
              </a:ext>
            </a:extLst>
          </p:cNvPr>
          <p:cNvPicPr>
            <a:picLocks noChangeAspect="1"/>
          </p:cNvPicPr>
          <p:nvPr userDrawn="1"/>
        </p:nvPicPr>
        <p:blipFill>
          <a:blip r:embed="rId5"/>
          <a:stretch>
            <a:fillRect/>
          </a:stretch>
        </p:blipFill>
        <p:spPr>
          <a:xfrm>
            <a:off x="10133263" y="4030242"/>
            <a:ext cx="2430275" cy="2905156"/>
          </a:xfrm>
          <a:prstGeom prst="rect">
            <a:avLst/>
          </a:prstGeom>
        </p:spPr>
      </p:pic>
    </p:spTree>
    <p:extLst>
      <p:ext uri="{BB962C8B-B14F-4D97-AF65-F5344CB8AC3E}">
        <p14:creationId xmlns:p14="http://schemas.microsoft.com/office/powerpoint/2010/main" val="118606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F4F4F4"/>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13D1B10-CEC3-2B4D-8215-02CB3E5C83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74914"/>
          </a:xfrm>
          <a:prstGeom prst="rect">
            <a:avLst/>
          </a:prstGeom>
        </p:spPr>
      </p:pic>
      <p:pic>
        <p:nvPicPr>
          <p:cNvPr id="11" name="Image 10">
            <a:extLst>
              <a:ext uri="{FF2B5EF4-FFF2-40B4-BE49-F238E27FC236}">
                <a16:creationId xmlns:a16="http://schemas.microsoft.com/office/drawing/2014/main" id="{28C84EA0-6CB4-A84A-99FA-4B186A12EA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0501" y="107317"/>
            <a:ext cx="1127724" cy="1135193"/>
          </a:xfrm>
          <a:prstGeom prst="rect">
            <a:avLst/>
          </a:prstGeom>
        </p:spPr>
      </p:pic>
      <p:sp>
        <p:nvSpPr>
          <p:cNvPr id="12" name="Rectangle 11">
            <a:extLst>
              <a:ext uri="{FF2B5EF4-FFF2-40B4-BE49-F238E27FC236}">
                <a16:creationId xmlns:a16="http://schemas.microsoft.com/office/drawing/2014/main" id="{F5D4242B-C1FB-124A-B64F-6BE68C6042FB}"/>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F671E135-6466-A940-ABC2-DA91F4F024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pic>
        <p:nvPicPr>
          <p:cNvPr id="10" name="Image 9">
            <a:extLst>
              <a:ext uri="{FF2B5EF4-FFF2-40B4-BE49-F238E27FC236}">
                <a16:creationId xmlns:a16="http://schemas.microsoft.com/office/drawing/2014/main" id="{9228D5E9-E468-EB47-AC0B-DB19DB79AA82}"/>
              </a:ext>
            </a:extLst>
          </p:cNvPr>
          <p:cNvPicPr>
            <a:picLocks noChangeAspect="1"/>
          </p:cNvPicPr>
          <p:nvPr userDrawn="1"/>
        </p:nvPicPr>
        <p:blipFill>
          <a:blip r:embed="rId5"/>
          <a:stretch>
            <a:fillRect/>
          </a:stretch>
        </p:blipFill>
        <p:spPr>
          <a:xfrm>
            <a:off x="10133263" y="4136572"/>
            <a:ext cx="2430275" cy="2905156"/>
          </a:xfrm>
          <a:prstGeom prst="rect">
            <a:avLst/>
          </a:prstGeom>
        </p:spPr>
      </p:pic>
    </p:spTree>
    <p:extLst>
      <p:ext uri="{BB962C8B-B14F-4D97-AF65-F5344CB8AC3E}">
        <p14:creationId xmlns:p14="http://schemas.microsoft.com/office/powerpoint/2010/main" val="34101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F4F4F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03D000-83B1-40B5-80EA-57B47F7F25BD}"/>
              </a:ext>
            </a:extLst>
          </p:cNvPr>
          <p:cNvSpPr>
            <a:spLocks noGrp="1"/>
          </p:cNvSpPr>
          <p:nvPr>
            <p:ph type="pic" sz="quarter" idx="10"/>
          </p:nvPr>
        </p:nvSpPr>
        <p:spPr>
          <a:xfrm>
            <a:off x="384313" y="1874446"/>
            <a:ext cx="11436626" cy="3876430"/>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grpSp>
        <p:nvGrpSpPr>
          <p:cNvPr id="7" name="Group 9">
            <a:extLst>
              <a:ext uri="{FF2B5EF4-FFF2-40B4-BE49-F238E27FC236}">
                <a16:creationId xmlns:a16="http://schemas.microsoft.com/office/drawing/2014/main" id="{DC162949-24C6-6549-86B1-9F059F4A4E29}"/>
              </a:ext>
            </a:extLst>
          </p:cNvPr>
          <p:cNvGrpSpPr/>
          <p:nvPr userDrawn="1"/>
        </p:nvGrpSpPr>
        <p:grpSpPr>
          <a:xfrm rot="5400000">
            <a:off x="10899918" y="792480"/>
            <a:ext cx="461010" cy="461010"/>
            <a:chOff x="826770" y="792480"/>
            <a:chExt cx="461010" cy="461010"/>
          </a:xfrm>
          <a:solidFill>
            <a:schemeClr val="accent2"/>
          </a:solidFill>
        </p:grpSpPr>
        <p:sp>
          <p:nvSpPr>
            <p:cNvPr id="8" name="Oval 10">
              <a:extLst>
                <a:ext uri="{FF2B5EF4-FFF2-40B4-BE49-F238E27FC236}">
                  <a16:creationId xmlns:a16="http://schemas.microsoft.com/office/drawing/2014/main" id="{0233DD50-F7E2-BF41-8D80-10194DD5C017}"/>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0" name="Oval 11">
              <a:extLst>
                <a:ext uri="{FF2B5EF4-FFF2-40B4-BE49-F238E27FC236}">
                  <a16:creationId xmlns:a16="http://schemas.microsoft.com/office/drawing/2014/main" id="{1054377C-118C-FF4A-9459-D27C952A25CA}"/>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1" name="Oval 12">
              <a:extLst>
                <a:ext uri="{FF2B5EF4-FFF2-40B4-BE49-F238E27FC236}">
                  <a16:creationId xmlns:a16="http://schemas.microsoft.com/office/drawing/2014/main" id="{57EAE2C1-A9D3-A348-85CB-1C5C5C668F28}"/>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2" name="Oval 15">
              <a:extLst>
                <a:ext uri="{FF2B5EF4-FFF2-40B4-BE49-F238E27FC236}">
                  <a16:creationId xmlns:a16="http://schemas.microsoft.com/office/drawing/2014/main" id="{E38AF85B-18BC-8943-9711-5603E3DA28AB}"/>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3" name="Oval 16">
              <a:extLst>
                <a:ext uri="{FF2B5EF4-FFF2-40B4-BE49-F238E27FC236}">
                  <a16:creationId xmlns:a16="http://schemas.microsoft.com/office/drawing/2014/main" id="{64F01D73-A743-A143-BA2E-C61AA91AD0EF}"/>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7">
              <a:extLst>
                <a:ext uri="{FF2B5EF4-FFF2-40B4-BE49-F238E27FC236}">
                  <a16:creationId xmlns:a16="http://schemas.microsoft.com/office/drawing/2014/main" id="{1A35F64D-3976-0144-9F36-5248375D569B}"/>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pic>
        <p:nvPicPr>
          <p:cNvPr id="15" name="Image 14" descr="Une image contenant flèche&#10;&#10;Description générée automatiquement">
            <a:extLst>
              <a:ext uri="{FF2B5EF4-FFF2-40B4-BE49-F238E27FC236}">
                <a16:creationId xmlns:a16="http://schemas.microsoft.com/office/drawing/2014/main" id="{2A4BA928-E27A-4B47-B8A8-2CEE584EFD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5448" y="326459"/>
            <a:ext cx="1398084" cy="729973"/>
          </a:xfrm>
          <a:prstGeom prst="rect">
            <a:avLst/>
          </a:prstGeom>
        </p:spPr>
      </p:pic>
      <p:sp>
        <p:nvSpPr>
          <p:cNvPr id="17" name="Rectangle 16">
            <a:extLst>
              <a:ext uri="{FF2B5EF4-FFF2-40B4-BE49-F238E27FC236}">
                <a16:creationId xmlns:a16="http://schemas.microsoft.com/office/drawing/2014/main" id="{6B466121-4D33-A343-8A2D-EB45BBFAAB9C}"/>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a:extLst>
              <a:ext uri="{FF2B5EF4-FFF2-40B4-BE49-F238E27FC236}">
                <a16:creationId xmlns:a16="http://schemas.microsoft.com/office/drawing/2014/main" id="{ED24E131-4EE2-6645-810D-3AB417E4EB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Tree>
    <p:extLst>
      <p:ext uri="{BB962C8B-B14F-4D97-AF65-F5344CB8AC3E}">
        <p14:creationId xmlns:p14="http://schemas.microsoft.com/office/powerpoint/2010/main" val="281688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4_Title Slide">
    <p:bg>
      <p:bgPr>
        <a:solidFill>
          <a:srgbClr val="164194"/>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81D5834-53C9-4EA9-AF8F-05CE10AB2841}"/>
              </a:ext>
            </a:extLst>
          </p:cNvPr>
          <p:cNvSpPr>
            <a:spLocks noGrp="1"/>
          </p:cNvSpPr>
          <p:nvPr>
            <p:ph type="title"/>
          </p:nvPr>
        </p:nvSpPr>
        <p:spPr>
          <a:xfrm>
            <a:off x="2836333" y="2766218"/>
            <a:ext cx="6519333" cy="1325563"/>
          </a:xfrm>
        </p:spPr>
        <p:txBody>
          <a:bodyPr/>
          <a:lstStyle>
            <a:lvl1pPr algn="ctr">
              <a:defRPr>
                <a:solidFill>
                  <a:schemeClr val="bg1"/>
                </a:solidFill>
                <a:latin typeface="Montserrat SemiBold" panose="00000700000000000000" pitchFamily="50" charset="0"/>
              </a:defRPr>
            </a:lvl1pPr>
          </a:lstStyle>
          <a:p>
            <a:r>
              <a:rPr lang="fr-FR"/>
              <a:t>Modifiez le style du titre</a:t>
            </a:r>
          </a:p>
        </p:txBody>
      </p:sp>
      <p:pic>
        <p:nvPicPr>
          <p:cNvPr id="5" name="Image 4">
            <a:extLst>
              <a:ext uri="{FF2B5EF4-FFF2-40B4-BE49-F238E27FC236}">
                <a16:creationId xmlns:a16="http://schemas.microsoft.com/office/drawing/2014/main" id="{36C29475-0253-4960-B832-655DFCF0E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343" y="436641"/>
            <a:ext cx="4918055" cy="1115711"/>
          </a:xfrm>
          <a:prstGeom prst="rect">
            <a:avLst/>
          </a:prstGeom>
        </p:spPr>
      </p:pic>
      <p:pic>
        <p:nvPicPr>
          <p:cNvPr id="6" name="Image 5">
            <a:extLst>
              <a:ext uri="{FF2B5EF4-FFF2-40B4-BE49-F238E27FC236}">
                <a16:creationId xmlns:a16="http://schemas.microsoft.com/office/drawing/2014/main" id="{2FBE197A-DC01-4B3C-B36D-002A63A8F58E}"/>
              </a:ext>
            </a:extLst>
          </p:cNvPr>
          <p:cNvPicPr>
            <a:picLocks noChangeAspect="1"/>
          </p:cNvPicPr>
          <p:nvPr userDrawn="1"/>
        </p:nvPicPr>
        <p:blipFill>
          <a:blip r:embed="rId3"/>
          <a:stretch>
            <a:fillRect/>
          </a:stretch>
        </p:blipFill>
        <p:spPr>
          <a:xfrm rot="15279980">
            <a:off x="6933489" y="-3885731"/>
            <a:ext cx="8840624" cy="10568101"/>
          </a:xfrm>
          <a:prstGeom prst="rect">
            <a:avLst/>
          </a:prstGeom>
        </p:spPr>
      </p:pic>
      <p:pic>
        <p:nvPicPr>
          <p:cNvPr id="9" name="Image 8">
            <a:extLst>
              <a:ext uri="{FF2B5EF4-FFF2-40B4-BE49-F238E27FC236}">
                <a16:creationId xmlns:a16="http://schemas.microsoft.com/office/drawing/2014/main" id="{C75C382D-8C22-491D-95FE-A97F5E5CB466}"/>
              </a:ext>
            </a:extLst>
          </p:cNvPr>
          <p:cNvPicPr>
            <a:picLocks noChangeAspect="1"/>
          </p:cNvPicPr>
          <p:nvPr userDrawn="1"/>
        </p:nvPicPr>
        <p:blipFill>
          <a:blip r:embed="rId3"/>
          <a:stretch>
            <a:fillRect/>
          </a:stretch>
        </p:blipFill>
        <p:spPr>
          <a:xfrm rot="21056068" flipH="1">
            <a:off x="-4551159" y="-895015"/>
            <a:ext cx="9102317" cy="10568101"/>
          </a:xfrm>
          <a:prstGeom prst="rect">
            <a:avLst/>
          </a:prstGeom>
        </p:spPr>
      </p:pic>
      <p:pic>
        <p:nvPicPr>
          <p:cNvPr id="10" name="Image 9">
            <a:extLst>
              <a:ext uri="{FF2B5EF4-FFF2-40B4-BE49-F238E27FC236}">
                <a16:creationId xmlns:a16="http://schemas.microsoft.com/office/drawing/2014/main" id="{2B4CF53C-E6DE-4E69-BDA1-1250488B6F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spTree>
    <p:extLst>
      <p:ext uri="{BB962C8B-B14F-4D97-AF65-F5344CB8AC3E}">
        <p14:creationId xmlns:p14="http://schemas.microsoft.com/office/powerpoint/2010/main" val="582092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F4F4F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03D000-83B1-40B5-80EA-57B47F7F25BD}"/>
              </a:ext>
            </a:extLst>
          </p:cNvPr>
          <p:cNvSpPr>
            <a:spLocks noGrp="1"/>
          </p:cNvSpPr>
          <p:nvPr>
            <p:ph type="pic" sz="quarter" idx="10"/>
          </p:nvPr>
        </p:nvSpPr>
        <p:spPr>
          <a:xfrm>
            <a:off x="384313" y="1874446"/>
            <a:ext cx="11436626" cy="3876430"/>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grpSp>
        <p:nvGrpSpPr>
          <p:cNvPr id="7" name="Group 9">
            <a:extLst>
              <a:ext uri="{FF2B5EF4-FFF2-40B4-BE49-F238E27FC236}">
                <a16:creationId xmlns:a16="http://schemas.microsoft.com/office/drawing/2014/main" id="{DC162949-24C6-6549-86B1-9F059F4A4E29}"/>
              </a:ext>
            </a:extLst>
          </p:cNvPr>
          <p:cNvGrpSpPr/>
          <p:nvPr userDrawn="1"/>
        </p:nvGrpSpPr>
        <p:grpSpPr>
          <a:xfrm rot="5400000">
            <a:off x="10899918" y="792480"/>
            <a:ext cx="461010" cy="461010"/>
            <a:chOff x="826770" y="792480"/>
            <a:chExt cx="461010" cy="461010"/>
          </a:xfrm>
          <a:solidFill>
            <a:schemeClr val="accent2"/>
          </a:solidFill>
        </p:grpSpPr>
        <p:sp>
          <p:nvSpPr>
            <p:cNvPr id="8" name="Oval 10">
              <a:extLst>
                <a:ext uri="{FF2B5EF4-FFF2-40B4-BE49-F238E27FC236}">
                  <a16:creationId xmlns:a16="http://schemas.microsoft.com/office/drawing/2014/main" id="{0233DD50-F7E2-BF41-8D80-10194DD5C017}"/>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0" name="Oval 11">
              <a:extLst>
                <a:ext uri="{FF2B5EF4-FFF2-40B4-BE49-F238E27FC236}">
                  <a16:creationId xmlns:a16="http://schemas.microsoft.com/office/drawing/2014/main" id="{1054377C-118C-FF4A-9459-D27C952A25CA}"/>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1" name="Oval 12">
              <a:extLst>
                <a:ext uri="{FF2B5EF4-FFF2-40B4-BE49-F238E27FC236}">
                  <a16:creationId xmlns:a16="http://schemas.microsoft.com/office/drawing/2014/main" id="{57EAE2C1-A9D3-A348-85CB-1C5C5C668F28}"/>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2" name="Oval 15">
              <a:extLst>
                <a:ext uri="{FF2B5EF4-FFF2-40B4-BE49-F238E27FC236}">
                  <a16:creationId xmlns:a16="http://schemas.microsoft.com/office/drawing/2014/main" id="{E38AF85B-18BC-8943-9711-5603E3DA28AB}"/>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3" name="Oval 16">
              <a:extLst>
                <a:ext uri="{FF2B5EF4-FFF2-40B4-BE49-F238E27FC236}">
                  <a16:creationId xmlns:a16="http://schemas.microsoft.com/office/drawing/2014/main" id="{64F01D73-A743-A143-BA2E-C61AA91AD0EF}"/>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7">
              <a:extLst>
                <a:ext uri="{FF2B5EF4-FFF2-40B4-BE49-F238E27FC236}">
                  <a16:creationId xmlns:a16="http://schemas.microsoft.com/office/drawing/2014/main" id="{1A35F64D-3976-0144-9F36-5248375D569B}"/>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sp>
        <p:nvSpPr>
          <p:cNvPr id="17" name="Rectangle 16">
            <a:extLst>
              <a:ext uri="{FF2B5EF4-FFF2-40B4-BE49-F238E27FC236}">
                <a16:creationId xmlns:a16="http://schemas.microsoft.com/office/drawing/2014/main" id="{6B466121-4D33-A343-8A2D-EB45BBFAAB9C}"/>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a:extLst>
              <a:ext uri="{FF2B5EF4-FFF2-40B4-BE49-F238E27FC236}">
                <a16:creationId xmlns:a16="http://schemas.microsoft.com/office/drawing/2014/main" id="{ED24E131-4EE2-6645-810D-3AB417E4EB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Tree>
    <p:extLst>
      <p:ext uri="{BB962C8B-B14F-4D97-AF65-F5344CB8AC3E}">
        <p14:creationId xmlns:p14="http://schemas.microsoft.com/office/powerpoint/2010/main" val="3206554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F4F4F4"/>
        </a:solidFill>
        <a:effectLst/>
      </p:bgPr>
    </p:bg>
    <p:spTree>
      <p:nvGrpSpPr>
        <p:cNvPr id="1" name=""/>
        <p:cNvGrpSpPr/>
        <p:nvPr/>
      </p:nvGrpSpPr>
      <p:grpSpPr>
        <a:xfrm>
          <a:off x="0" y="0"/>
          <a:ext cx="0" cy="0"/>
          <a:chOff x="0" y="0"/>
          <a:chExt cx="0" cy="0"/>
        </a:xfrm>
      </p:grpSpPr>
      <p:sp>
        <p:nvSpPr>
          <p:cNvPr id="38" name="Picture Placeholder 8">
            <a:extLst>
              <a:ext uri="{FF2B5EF4-FFF2-40B4-BE49-F238E27FC236}">
                <a16:creationId xmlns:a16="http://schemas.microsoft.com/office/drawing/2014/main" id="{E594D755-5A0B-40A4-ACBA-1B7F8DCA8F16}"/>
              </a:ext>
            </a:extLst>
          </p:cNvPr>
          <p:cNvSpPr>
            <a:spLocks noGrp="1"/>
          </p:cNvSpPr>
          <p:nvPr>
            <p:ph type="pic" sz="quarter" idx="20"/>
          </p:nvPr>
        </p:nvSpPr>
        <p:spPr>
          <a:xfrm>
            <a:off x="7163148" y="887730"/>
            <a:ext cx="4216183" cy="4181707"/>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Rectangle 6">
            <a:extLst>
              <a:ext uri="{FF2B5EF4-FFF2-40B4-BE49-F238E27FC236}">
                <a16:creationId xmlns:a16="http://schemas.microsoft.com/office/drawing/2014/main" id="{42B5F64C-6B39-43F9-B11F-0345706204B2}"/>
              </a:ext>
            </a:extLst>
          </p:cNvPr>
          <p:cNvSpPr/>
          <p:nvPr userDrawn="1"/>
        </p:nvSpPr>
        <p:spPr>
          <a:xfrm>
            <a:off x="8746434" y="0"/>
            <a:ext cx="3445565" cy="6400800"/>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155FAC-AC89-1544-8D3B-FB12C6E276AE}"/>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 17">
            <a:extLst>
              <a:ext uri="{FF2B5EF4-FFF2-40B4-BE49-F238E27FC236}">
                <a16:creationId xmlns:a16="http://schemas.microsoft.com/office/drawing/2014/main" id="{634731DD-CF06-E64B-A85D-6A6B9BAF6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Tree>
    <p:extLst>
      <p:ext uri="{BB962C8B-B14F-4D97-AF65-F5344CB8AC3E}">
        <p14:creationId xmlns:p14="http://schemas.microsoft.com/office/powerpoint/2010/main" val="1226625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F4F4F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B5F64C-6B39-43F9-B11F-0345706204B2}"/>
              </a:ext>
            </a:extLst>
          </p:cNvPr>
          <p:cNvSpPr/>
          <p:nvPr userDrawn="1"/>
        </p:nvSpPr>
        <p:spPr>
          <a:xfrm>
            <a:off x="8746434" y="0"/>
            <a:ext cx="3445565" cy="6400800"/>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155FAC-AC89-1544-8D3B-FB12C6E276AE}"/>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 17">
            <a:extLst>
              <a:ext uri="{FF2B5EF4-FFF2-40B4-BE49-F238E27FC236}">
                <a16:creationId xmlns:a16="http://schemas.microsoft.com/office/drawing/2014/main" id="{634731DD-CF06-E64B-A85D-6A6B9BAF6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Tree>
    <p:extLst>
      <p:ext uri="{BB962C8B-B14F-4D97-AF65-F5344CB8AC3E}">
        <p14:creationId xmlns:p14="http://schemas.microsoft.com/office/powerpoint/2010/main" val="2419619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F4F4F4"/>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D74F934-8841-CE47-A5FB-508578C21DFF}"/>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 21">
            <a:extLst>
              <a:ext uri="{FF2B5EF4-FFF2-40B4-BE49-F238E27FC236}">
                <a16:creationId xmlns:a16="http://schemas.microsoft.com/office/drawing/2014/main" id="{7E74D3B2-7EE7-ED4E-B071-D91527A30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
        <p:nvSpPr>
          <p:cNvPr id="26" name="Picture Placeholder 8">
            <a:extLst>
              <a:ext uri="{FF2B5EF4-FFF2-40B4-BE49-F238E27FC236}">
                <a16:creationId xmlns:a16="http://schemas.microsoft.com/office/drawing/2014/main" id="{DE3B1F20-1BC6-4C74-A1C1-2884C28941D7}"/>
              </a:ext>
            </a:extLst>
          </p:cNvPr>
          <p:cNvSpPr>
            <a:spLocks noGrp="1"/>
          </p:cNvSpPr>
          <p:nvPr>
            <p:ph type="pic" sz="quarter" idx="15"/>
          </p:nvPr>
        </p:nvSpPr>
        <p:spPr>
          <a:xfrm>
            <a:off x="836909" y="1030637"/>
            <a:ext cx="4773478" cy="4115521"/>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grpSp>
        <p:nvGrpSpPr>
          <p:cNvPr id="7" name="Group 2">
            <a:extLst>
              <a:ext uri="{FF2B5EF4-FFF2-40B4-BE49-F238E27FC236}">
                <a16:creationId xmlns:a16="http://schemas.microsoft.com/office/drawing/2014/main" id="{AD968A82-CADD-4F4D-A8A0-7F395D6284C2}"/>
              </a:ext>
            </a:extLst>
          </p:cNvPr>
          <p:cNvGrpSpPr/>
          <p:nvPr userDrawn="1"/>
        </p:nvGrpSpPr>
        <p:grpSpPr>
          <a:xfrm>
            <a:off x="0" y="7711"/>
            <a:ext cx="12192000" cy="471895"/>
            <a:chOff x="0" y="0"/>
            <a:chExt cx="12192000" cy="486591"/>
          </a:xfrm>
          <a:solidFill>
            <a:srgbClr val="81C1D3"/>
          </a:solidFill>
        </p:grpSpPr>
        <p:sp>
          <p:nvSpPr>
            <p:cNvPr id="8" name="Rectangle 7">
              <a:extLst>
                <a:ext uri="{FF2B5EF4-FFF2-40B4-BE49-F238E27FC236}">
                  <a16:creationId xmlns:a16="http://schemas.microsoft.com/office/drawing/2014/main" id="{28E35888-DFDC-194E-9444-32F0C7E67EC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5D3B7-3EBE-504B-AEA9-0313B14D34F6}"/>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83F1BA2-E61A-9D40-9EE3-CE1030C8E46F}"/>
              </a:ext>
            </a:extLst>
          </p:cNvPr>
          <p:cNvGrpSpPr/>
          <p:nvPr userDrawn="1"/>
        </p:nvGrpSpPr>
        <p:grpSpPr>
          <a:xfrm rot="5400000">
            <a:off x="10899918" y="792480"/>
            <a:ext cx="461010" cy="461010"/>
            <a:chOff x="826770" y="792480"/>
            <a:chExt cx="461010" cy="461010"/>
          </a:xfrm>
          <a:solidFill>
            <a:schemeClr val="accent2"/>
          </a:solidFill>
        </p:grpSpPr>
        <p:sp>
          <p:nvSpPr>
            <p:cNvPr id="11" name="Oval 10">
              <a:extLst>
                <a:ext uri="{FF2B5EF4-FFF2-40B4-BE49-F238E27FC236}">
                  <a16:creationId xmlns:a16="http://schemas.microsoft.com/office/drawing/2014/main" id="{00430642-B584-DC4E-9AAF-7063BE2093E5}"/>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2" name="Oval 11">
              <a:extLst>
                <a:ext uri="{FF2B5EF4-FFF2-40B4-BE49-F238E27FC236}">
                  <a16:creationId xmlns:a16="http://schemas.microsoft.com/office/drawing/2014/main" id="{7A0DAEEF-56BA-BB46-9EB4-B63B58449DEC}"/>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3" name="Oval 12">
              <a:extLst>
                <a:ext uri="{FF2B5EF4-FFF2-40B4-BE49-F238E27FC236}">
                  <a16:creationId xmlns:a16="http://schemas.microsoft.com/office/drawing/2014/main" id="{CE300FB7-2C07-5240-93EF-6F1E29724AA4}"/>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5">
              <a:extLst>
                <a:ext uri="{FF2B5EF4-FFF2-40B4-BE49-F238E27FC236}">
                  <a16:creationId xmlns:a16="http://schemas.microsoft.com/office/drawing/2014/main" id="{4431DEBF-EBE1-E844-8E64-757CF6778D85}"/>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5" name="Oval 16">
              <a:extLst>
                <a:ext uri="{FF2B5EF4-FFF2-40B4-BE49-F238E27FC236}">
                  <a16:creationId xmlns:a16="http://schemas.microsoft.com/office/drawing/2014/main" id="{436CA923-5678-4340-AD69-42DD09292F11}"/>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6" name="Oval 17">
              <a:extLst>
                <a:ext uri="{FF2B5EF4-FFF2-40B4-BE49-F238E27FC236}">
                  <a16:creationId xmlns:a16="http://schemas.microsoft.com/office/drawing/2014/main" id="{592702E1-A770-2D46-BC32-AD2538140B15}"/>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pic>
        <p:nvPicPr>
          <p:cNvPr id="17" name="Image 16" descr="Une image contenant flèche&#10;&#10;Description générée automatiquement">
            <a:extLst>
              <a:ext uri="{FF2B5EF4-FFF2-40B4-BE49-F238E27FC236}">
                <a16:creationId xmlns:a16="http://schemas.microsoft.com/office/drawing/2014/main" id="{2D4B0482-7E61-8F4D-A139-C5C9CD3883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98017" y="326459"/>
            <a:ext cx="1398084" cy="729973"/>
          </a:xfrm>
          <a:prstGeom prst="rect">
            <a:avLst/>
          </a:prstGeom>
        </p:spPr>
      </p:pic>
    </p:spTree>
    <p:extLst>
      <p:ext uri="{BB962C8B-B14F-4D97-AF65-F5344CB8AC3E}">
        <p14:creationId xmlns:p14="http://schemas.microsoft.com/office/powerpoint/2010/main" val="134477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rgbClr val="F4F4F4"/>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D74F934-8841-CE47-A5FB-508578C21DFF}"/>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 21">
            <a:extLst>
              <a:ext uri="{FF2B5EF4-FFF2-40B4-BE49-F238E27FC236}">
                <a16:creationId xmlns:a16="http://schemas.microsoft.com/office/drawing/2014/main" id="{7E74D3B2-7EE7-ED4E-B071-D91527A30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grpSp>
        <p:nvGrpSpPr>
          <p:cNvPr id="7" name="Group 2">
            <a:extLst>
              <a:ext uri="{FF2B5EF4-FFF2-40B4-BE49-F238E27FC236}">
                <a16:creationId xmlns:a16="http://schemas.microsoft.com/office/drawing/2014/main" id="{AD968A82-CADD-4F4D-A8A0-7F395D6284C2}"/>
              </a:ext>
            </a:extLst>
          </p:cNvPr>
          <p:cNvGrpSpPr/>
          <p:nvPr userDrawn="1"/>
        </p:nvGrpSpPr>
        <p:grpSpPr>
          <a:xfrm>
            <a:off x="0" y="7711"/>
            <a:ext cx="12192000" cy="471895"/>
            <a:chOff x="0" y="0"/>
            <a:chExt cx="12192000" cy="486591"/>
          </a:xfrm>
          <a:solidFill>
            <a:srgbClr val="81C1D3"/>
          </a:solidFill>
        </p:grpSpPr>
        <p:sp>
          <p:nvSpPr>
            <p:cNvPr id="8" name="Rectangle 7">
              <a:extLst>
                <a:ext uri="{FF2B5EF4-FFF2-40B4-BE49-F238E27FC236}">
                  <a16:creationId xmlns:a16="http://schemas.microsoft.com/office/drawing/2014/main" id="{28E35888-DFDC-194E-9444-32F0C7E67EC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5D3B7-3EBE-504B-AEA9-0313B14D34F6}"/>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3904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rgbClr val="F4F4F4"/>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D74F934-8841-CE47-A5FB-508578C21DFF}"/>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Image 21">
            <a:extLst>
              <a:ext uri="{FF2B5EF4-FFF2-40B4-BE49-F238E27FC236}">
                <a16:creationId xmlns:a16="http://schemas.microsoft.com/office/drawing/2014/main" id="{7E74D3B2-7EE7-ED4E-B071-D91527A30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grpSp>
        <p:nvGrpSpPr>
          <p:cNvPr id="7" name="Group 2">
            <a:extLst>
              <a:ext uri="{FF2B5EF4-FFF2-40B4-BE49-F238E27FC236}">
                <a16:creationId xmlns:a16="http://schemas.microsoft.com/office/drawing/2014/main" id="{AD968A82-CADD-4F4D-A8A0-7F395D6284C2}"/>
              </a:ext>
            </a:extLst>
          </p:cNvPr>
          <p:cNvGrpSpPr/>
          <p:nvPr userDrawn="1"/>
        </p:nvGrpSpPr>
        <p:grpSpPr>
          <a:xfrm>
            <a:off x="0" y="7711"/>
            <a:ext cx="12192000" cy="471895"/>
            <a:chOff x="0" y="0"/>
            <a:chExt cx="12192000" cy="486591"/>
          </a:xfrm>
          <a:solidFill>
            <a:srgbClr val="81C1D3"/>
          </a:solidFill>
        </p:grpSpPr>
        <p:sp>
          <p:nvSpPr>
            <p:cNvPr id="8" name="Rectangle 7">
              <a:extLst>
                <a:ext uri="{FF2B5EF4-FFF2-40B4-BE49-F238E27FC236}">
                  <a16:creationId xmlns:a16="http://schemas.microsoft.com/office/drawing/2014/main" id="{28E35888-DFDC-194E-9444-32F0C7E67EC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5D3B7-3EBE-504B-AEA9-0313B14D34F6}"/>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87F33E05-FC1A-493A-AE8F-AB45F55E1A0B}"/>
              </a:ext>
            </a:extLst>
          </p:cNvPr>
          <p:cNvSpPr>
            <a:spLocks noGrp="1"/>
          </p:cNvSpPr>
          <p:nvPr>
            <p:ph type="title"/>
          </p:nvPr>
        </p:nvSpPr>
        <p:spPr>
          <a:xfrm>
            <a:off x="838200" y="713969"/>
            <a:ext cx="10515600" cy="624090"/>
          </a:xfrm>
        </p:spPr>
        <p:txBody>
          <a:bodyPr>
            <a:normAutofit/>
          </a:bodyPr>
          <a:lstStyle>
            <a:lvl1pPr>
              <a:defRPr sz="2800">
                <a:solidFill>
                  <a:schemeClr val="tx1"/>
                </a:solidFill>
              </a:defRPr>
            </a:lvl1pPr>
          </a:lstStyle>
          <a:p>
            <a:r>
              <a:rPr lang="fr-FR"/>
              <a:t>Modifiez le style du titre</a:t>
            </a:r>
          </a:p>
        </p:txBody>
      </p:sp>
    </p:spTree>
    <p:extLst>
      <p:ext uri="{BB962C8B-B14F-4D97-AF65-F5344CB8AC3E}">
        <p14:creationId xmlns:p14="http://schemas.microsoft.com/office/powerpoint/2010/main" val="3782173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4F4F4"/>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561B33-1D8B-1441-AAF0-F97253467CA3}"/>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Image 27">
            <a:extLst>
              <a:ext uri="{FF2B5EF4-FFF2-40B4-BE49-F238E27FC236}">
                <a16:creationId xmlns:a16="http://schemas.microsoft.com/office/drawing/2014/main" id="{FAAF95BC-6689-6B47-BCAB-165D62944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
        <p:nvSpPr>
          <p:cNvPr id="7" name="Rectangle 6">
            <a:extLst>
              <a:ext uri="{FF2B5EF4-FFF2-40B4-BE49-F238E27FC236}">
                <a16:creationId xmlns:a16="http://schemas.microsoft.com/office/drawing/2014/main" id="{4457EDEE-97D5-45A6-BFCA-9C5E8944E2FD}"/>
              </a:ext>
            </a:extLst>
          </p:cNvPr>
          <p:cNvSpPr/>
          <p:nvPr userDrawn="1"/>
        </p:nvSpPr>
        <p:spPr>
          <a:xfrm>
            <a:off x="726681" y="975360"/>
            <a:ext cx="3526340" cy="3692311"/>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9">
            <a:extLst>
              <a:ext uri="{FF2B5EF4-FFF2-40B4-BE49-F238E27FC236}">
                <a16:creationId xmlns:a16="http://schemas.microsoft.com/office/drawing/2014/main" id="{AAF41D5F-D69C-DD4D-B5F0-F2636D9259F5}"/>
              </a:ext>
            </a:extLst>
          </p:cNvPr>
          <p:cNvGrpSpPr/>
          <p:nvPr userDrawn="1"/>
        </p:nvGrpSpPr>
        <p:grpSpPr>
          <a:xfrm rot="5400000">
            <a:off x="10899918" y="792480"/>
            <a:ext cx="461010" cy="461010"/>
            <a:chOff x="826770" y="792480"/>
            <a:chExt cx="461010" cy="461010"/>
          </a:xfrm>
          <a:solidFill>
            <a:schemeClr val="accent2"/>
          </a:solidFill>
        </p:grpSpPr>
        <p:sp>
          <p:nvSpPr>
            <p:cNvPr id="13" name="Oval 10">
              <a:extLst>
                <a:ext uri="{FF2B5EF4-FFF2-40B4-BE49-F238E27FC236}">
                  <a16:creationId xmlns:a16="http://schemas.microsoft.com/office/drawing/2014/main" id="{64A0506B-2C85-0649-8FA3-EC5696C48265}"/>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1">
              <a:extLst>
                <a:ext uri="{FF2B5EF4-FFF2-40B4-BE49-F238E27FC236}">
                  <a16:creationId xmlns:a16="http://schemas.microsoft.com/office/drawing/2014/main" id="{5A7E98F6-52FD-794B-8D03-A615B61F57DE}"/>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5" name="Oval 12">
              <a:extLst>
                <a:ext uri="{FF2B5EF4-FFF2-40B4-BE49-F238E27FC236}">
                  <a16:creationId xmlns:a16="http://schemas.microsoft.com/office/drawing/2014/main" id="{0947EDD6-B5C8-204B-97EF-AAE67E122D5C}"/>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6" name="Oval 15">
              <a:extLst>
                <a:ext uri="{FF2B5EF4-FFF2-40B4-BE49-F238E27FC236}">
                  <a16:creationId xmlns:a16="http://schemas.microsoft.com/office/drawing/2014/main" id="{03E7C925-8B96-8F4F-874B-95842D9A835C}"/>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7" name="Oval 16">
              <a:extLst>
                <a:ext uri="{FF2B5EF4-FFF2-40B4-BE49-F238E27FC236}">
                  <a16:creationId xmlns:a16="http://schemas.microsoft.com/office/drawing/2014/main" id="{FD0AFBB4-0753-F840-9D1D-614FEB6022A0}"/>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8" name="Oval 17">
              <a:extLst>
                <a:ext uri="{FF2B5EF4-FFF2-40B4-BE49-F238E27FC236}">
                  <a16:creationId xmlns:a16="http://schemas.microsoft.com/office/drawing/2014/main" id="{6B1F71E2-7DB1-9A45-9A60-C43C2952D6C1}"/>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pic>
        <p:nvPicPr>
          <p:cNvPr id="19" name="Image 18" descr="Une image contenant flèche&#10;&#10;Description générée automatiquement">
            <a:extLst>
              <a:ext uri="{FF2B5EF4-FFF2-40B4-BE49-F238E27FC236}">
                <a16:creationId xmlns:a16="http://schemas.microsoft.com/office/drawing/2014/main" id="{D3F937D0-E6A0-7743-99B1-49B3FD2DD4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98017" y="610373"/>
            <a:ext cx="1398084" cy="729973"/>
          </a:xfrm>
          <a:prstGeom prst="rect">
            <a:avLst/>
          </a:prstGeom>
        </p:spPr>
      </p:pic>
      <p:grpSp>
        <p:nvGrpSpPr>
          <p:cNvPr id="23" name="Group 2">
            <a:extLst>
              <a:ext uri="{FF2B5EF4-FFF2-40B4-BE49-F238E27FC236}">
                <a16:creationId xmlns:a16="http://schemas.microsoft.com/office/drawing/2014/main" id="{461EAB88-D630-7149-BD03-235515E3BD35}"/>
              </a:ext>
            </a:extLst>
          </p:cNvPr>
          <p:cNvGrpSpPr/>
          <p:nvPr userDrawn="1"/>
        </p:nvGrpSpPr>
        <p:grpSpPr>
          <a:xfrm>
            <a:off x="0" y="7711"/>
            <a:ext cx="12192000" cy="471895"/>
            <a:chOff x="0" y="0"/>
            <a:chExt cx="12192000" cy="486591"/>
          </a:xfrm>
          <a:solidFill>
            <a:srgbClr val="81C1D3"/>
          </a:solidFill>
        </p:grpSpPr>
        <p:sp>
          <p:nvSpPr>
            <p:cNvPr id="24" name="Rectangle 23">
              <a:extLst>
                <a:ext uri="{FF2B5EF4-FFF2-40B4-BE49-F238E27FC236}">
                  <a16:creationId xmlns:a16="http://schemas.microsoft.com/office/drawing/2014/main" id="{998271CF-13C0-9648-8CE6-2227A8403908}"/>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319B9B-62AD-E940-9259-0BACBD005DE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91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4F4F4"/>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561B33-1D8B-1441-AAF0-F97253467CA3}"/>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Image 27">
            <a:extLst>
              <a:ext uri="{FF2B5EF4-FFF2-40B4-BE49-F238E27FC236}">
                <a16:creationId xmlns:a16="http://schemas.microsoft.com/office/drawing/2014/main" id="{FAAF95BC-6689-6B47-BCAB-165D62944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
        <p:nvSpPr>
          <p:cNvPr id="7" name="Rectangle 6">
            <a:extLst>
              <a:ext uri="{FF2B5EF4-FFF2-40B4-BE49-F238E27FC236}">
                <a16:creationId xmlns:a16="http://schemas.microsoft.com/office/drawing/2014/main" id="{4457EDEE-97D5-45A6-BFCA-9C5E8944E2FD}"/>
              </a:ext>
            </a:extLst>
          </p:cNvPr>
          <p:cNvSpPr/>
          <p:nvPr userDrawn="1"/>
        </p:nvSpPr>
        <p:spPr>
          <a:xfrm>
            <a:off x="726681" y="975360"/>
            <a:ext cx="3526340" cy="3692311"/>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
            <a:extLst>
              <a:ext uri="{FF2B5EF4-FFF2-40B4-BE49-F238E27FC236}">
                <a16:creationId xmlns:a16="http://schemas.microsoft.com/office/drawing/2014/main" id="{461EAB88-D630-7149-BD03-235515E3BD35}"/>
              </a:ext>
            </a:extLst>
          </p:cNvPr>
          <p:cNvGrpSpPr/>
          <p:nvPr userDrawn="1"/>
        </p:nvGrpSpPr>
        <p:grpSpPr>
          <a:xfrm>
            <a:off x="0" y="7711"/>
            <a:ext cx="12192000" cy="471895"/>
            <a:chOff x="0" y="0"/>
            <a:chExt cx="12192000" cy="486591"/>
          </a:xfrm>
          <a:solidFill>
            <a:srgbClr val="81C1D3"/>
          </a:solidFill>
        </p:grpSpPr>
        <p:sp>
          <p:nvSpPr>
            <p:cNvPr id="24" name="Rectangle 23">
              <a:extLst>
                <a:ext uri="{FF2B5EF4-FFF2-40B4-BE49-F238E27FC236}">
                  <a16:creationId xmlns:a16="http://schemas.microsoft.com/office/drawing/2014/main" id="{998271CF-13C0-9648-8CE6-2227A8403908}"/>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319B9B-62AD-E940-9259-0BACBD005DE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7641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re et contenu">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50FC6A-D936-4C41-A5BE-443006CEB7F3}"/>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8CC75C-503E-46C5-8270-299BA685980B}"/>
              </a:ext>
            </a:extLst>
          </p:cNvPr>
          <p:cNvSpPr>
            <a:spLocks noGrp="1"/>
          </p:cNvSpPr>
          <p:nvPr>
            <p:ph type="title"/>
          </p:nvPr>
        </p:nvSpPr>
        <p:spPr>
          <a:xfrm>
            <a:off x="838200" y="456920"/>
            <a:ext cx="10515600" cy="817534"/>
          </a:xfrm>
        </p:spPr>
        <p:txBody>
          <a:bodyPr>
            <a:normAutofit/>
          </a:bodyPr>
          <a:lstStyle>
            <a:lvl1pPr>
              <a:defRPr sz="3600">
                <a:solidFill>
                  <a:schemeClr val="tx1"/>
                </a:solidFill>
                <a:latin typeface="Montserrat SemiBold"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ABEA4184-672B-435B-AB0F-85D4F9A14FAB}"/>
              </a:ext>
            </a:extLst>
          </p:cNvPr>
          <p:cNvSpPr>
            <a:spLocks noGrp="1"/>
          </p:cNvSpPr>
          <p:nvPr>
            <p:ph idx="1"/>
          </p:nvPr>
        </p:nvSpPr>
        <p:spPr>
          <a:xfrm>
            <a:off x="838200" y="1491269"/>
            <a:ext cx="10515600" cy="4351338"/>
          </a:xfrm>
        </p:spPr>
        <p:txBody>
          <a:bodyPr>
            <a:normAutofit/>
          </a:bodyPr>
          <a:lstStyle>
            <a:lvl1pPr>
              <a:defRPr sz="900">
                <a:latin typeface="Montserrat" panose="00000500000000000000" pitchFamily="2" charset="0"/>
              </a:defRPr>
            </a:lvl1pPr>
            <a:lvl2pPr>
              <a:defRPr sz="900">
                <a:latin typeface="Montserrat" panose="00000500000000000000" pitchFamily="2" charset="0"/>
              </a:defRPr>
            </a:lvl2pPr>
            <a:lvl3pPr>
              <a:defRPr sz="900">
                <a:latin typeface="Montserrat" panose="00000500000000000000" pitchFamily="2" charset="0"/>
              </a:defRPr>
            </a:lvl3pPr>
            <a:lvl4pPr>
              <a:defRPr sz="900">
                <a:latin typeface="Montserrat" panose="00000500000000000000" pitchFamily="2" charset="0"/>
              </a:defRPr>
            </a:lvl4pPr>
            <a:lvl5pPr>
              <a:defRPr sz="900">
                <a:latin typeface="Montserrat" panose="000005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9" name="Image 8" descr="Une image contenant texte, feuille, périphérique&#10;&#10;Description générée automatiquement">
            <a:extLst>
              <a:ext uri="{FF2B5EF4-FFF2-40B4-BE49-F238E27FC236}">
                <a16:creationId xmlns:a16="http://schemas.microsoft.com/office/drawing/2014/main" id="{F025C604-B5A5-4F61-B73A-6E0561C2F1EA}"/>
              </a:ext>
            </a:extLst>
          </p:cNvPr>
          <p:cNvPicPr>
            <a:picLocks noChangeAspect="1"/>
          </p:cNvPicPr>
          <p:nvPr userDrawn="1"/>
        </p:nvPicPr>
        <p:blipFill>
          <a:blip r:embed="rId2" cstate="hqprint">
            <a:biLevel thresh="50000"/>
            <a:extLst>
              <a:ext uri="{28A0092B-C50C-407E-A947-70E740481C1C}">
                <a14:useLocalDpi xmlns:a14="http://schemas.microsoft.com/office/drawing/2010/main" val="0"/>
              </a:ext>
            </a:extLst>
          </a:blip>
          <a:stretch>
            <a:fillRect/>
          </a:stretch>
        </p:blipFill>
        <p:spPr>
          <a:xfrm rot="1495505">
            <a:off x="11454723" y="6019137"/>
            <a:ext cx="380098" cy="755901"/>
          </a:xfrm>
          <a:prstGeom prst="rect">
            <a:avLst/>
          </a:prstGeom>
        </p:spPr>
      </p:pic>
      <p:sp>
        <p:nvSpPr>
          <p:cNvPr id="18" name="Rectangle 17">
            <a:extLst>
              <a:ext uri="{FF2B5EF4-FFF2-40B4-BE49-F238E27FC236}">
                <a16:creationId xmlns:a16="http://schemas.microsoft.com/office/drawing/2014/main" id="{9B93F48F-982E-4497-82BC-6C13FC05280F}"/>
              </a:ext>
            </a:extLst>
          </p:cNvPr>
          <p:cNvSpPr/>
          <p:nvPr userDrawn="1"/>
        </p:nvSpPr>
        <p:spPr>
          <a:xfrm>
            <a:off x="0" y="5974246"/>
            <a:ext cx="12192000" cy="883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2A52DA6F-F83D-4164-A8B0-B2C7E29E83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grpSp>
        <p:nvGrpSpPr>
          <p:cNvPr id="20" name="Group 2">
            <a:extLst>
              <a:ext uri="{FF2B5EF4-FFF2-40B4-BE49-F238E27FC236}">
                <a16:creationId xmlns:a16="http://schemas.microsoft.com/office/drawing/2014/main" id="{14D516CE-724D-41F5-B8C9-CEBAE60128BD}"/>
              </a:ext>
            </a:extLst>
          </p:cNvPr>
          <p:cNvGrpSpPr/>
          <p:nvPr userDrawn="1"/>
        </p:nvGrpSpPr>
        <p:grpSpPr>
          <a:xfrm>
            <a:off x="0" y="7711"/>
            <a:ext cx="12192000" cy="471895"/>
            <a:chOff x="0" y="0"/>
            <a:chExt cx="12192000" cy="486591"/>
          </a:xfrm>
          <a:solidFill>
            <a:srgbClr val="81C1D3"/>
          </a:solidFill>
        </p:grpSpPr>
        <p:sp>
          <p:nvSpPr>
            <p:cNvPr id="21" name="Rectangle 20">
              <a:extLst>
                <a:ext uri="{FF2B5EF4-FFF2-40B4-BE49-F238E27FC236}">
                  <a16:creationId xmlns:a16="http://schemas.microsoft.com/office/drawing/2014/main" id="{353B6728-BBA7-4179-B763-29F7D9F3A888}"/>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AEA596-6D8C-462F-9B81-5A7421BD3D8C}"/>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987251-2457-4A0B-AA87-0473A5E93595}"/>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06B97152-2CB4-40BF-824F-758A3E127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grpSp>
        <p:nvGrpSpPr>
          <p:cNvPr id="15" name="Group 2">
            <a:extLst>
              <a:ext uri="{FF2B5EF4-FFF2-40B4-BE49-F238E27FC236}">
                <a16:creationId xmlns:a16="http://schemas.microsoft.com/office/drawing/2014/main" id="{AFA8A8E8-744A-482B-A6BD-A4784C47AE8E}"/>
              </a:ext>
            </a:extLst>
          </p:cNvPr>
          <p:cNvGrpSpPr/>
          <p:nvPr userDrawn="1"/>
        </p:nvGrpSpPr>
        <p:grpSpPr>
          <a:xfrm>
            <a:off x="0" y="0"/>
            <a:ext cx="12192000" cy="471895"/>
            <a:chOff x="0" y="0"/>
            <a:chExt cx="12192000" cy="486591"/>
          </a:xfrm>
          <a:solidFill>
            <a:srgbClr val="81C1D3"/>
          </a:solidFill>
        </p:grpSpPr>
        <p:sp>
          <p:nvSpPr>
            <p:cNvPr id="16" name="Rectangle 15">
              <a:extLst>
                <a:ext uri="{FF2B5EF4-FFF2-40B4-BE49-F238E27FC236}">
                  <a16:creationId xmlns:a16="http://schemas.microsoft.com/office/drawing/2014/main" id="{D1A14C88-D4FF-4CE3-B257-D2B8FD7A806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AE1ECF-B9FB-4350-976E-2194E6A05ABE}"/>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Slide">
    <p:bg>
      <p:bgPr>
        <a:solidFill>
          <a:srgbClr val="F4F4F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F77236-09C3-46F0-9EAC-12A32F38C634}"/>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 14">
            <a:extLst>
              <a:ext uri="{FF2B5EF4-FFF2-40B4-BE49-F238E27FC236}">
                <a16:creationId xmlns:a16="http://schemas.microsoft.com/office/drawing/2014/main" id="{BD17F483-B545-9447-90C0-7734E2D49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55"/>
            <a:ext cx="12192000" cy="914400"/>
          </a:xfrm>
          <a:prstGeom prst="rect">
            <a:avLst/>
          </a:prstGeom>
        </p:spPr>
      </p:pic>
      <p:pic>
        <p:nvPicPr>
          <p:cNvPr id="18" name="Image 17">
            <a:extLst>
              <a:ext uri="{FF2B5EF4-FFF2-40B4-BE49-F238E27FC236}">
                <a16:creationId xmlns:a16="http://schemas.microsoft.com/office/drawing/2014/main" id="{26E459B6-6CED-254F-8920-2F687BE371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Tree>
    <p:extLst>
      <p:ext uri="{BB962C8B-B14F-4D97-AF65-F5344CB8AC3E}">
        <p14:creationId xmlns:p14="http://schemas.microsoft.com/office/powerpoint/2010/main" val="70600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62D94"/>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A1AF48A-D028-4778-A8EE-D0D91D2A71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343" y="436641"/>
            <a:ext cx="4918055" cy="1115711"/>
          </a:xfrm>
          <a:prstGeom prst="rect">
            <a:avLst/>
          </a:prstGeom>
        </p:spPr>
      </p:pic>
      <p:pic>
        <p:nvPicPr>
          <p:cNvPr id="3" name="Image 2">
            <a:extLst>
              <a:ext uri="{FF2B5EF4-FFF2-40B4-BE49-F238E27FC236}">
                <a16:creationId xmlns:a16="http://schemas.microsoft.com/office/drawing/2014/main" id="{B7BA09D9-8EA5-4EB6-8D7A-42EB5FB0BAEF}"/>
              </a:ext>
            </a:extLst>
          </p:cNvPr>
          <p:cNvPicPr>
            <a:picLocks noChangeAspect="1"/>
          </p:cNvPicPr>
          <p:nvPr userDrawn="1"/>
        </p:nvPicPr>
        <p:blipFill>
          <a:blip r:embed="rId3"/>
          <a:stretch>
            <a:fillRect/>
          </a:stretch>
        </p:blipFill>
        <p:spPr>
          <a:xfrm rot="15279980">
            <a:off x="6835085" y="-3885730"/>
            <a:ext cx="8840624" cy="10568101"/>
          </a:xfrm>
          <a:prstGeom prst="rect">
            <a:avLst/>
          </a:prstGeom>
        </p:spPr>
      </p:pic>
      <p:pic>
        <p:nvPicPr>
          <p:cNvPr id="4" name="Image 3">
            <a:extLst>
              <a:ext uri="{FF2B5EF4-FFF2-40B4-BE49-F238E27FC236}">
                <a16:creationId xmlns:a16="http://schemas.microsoft.com/office/drawing/2014/main" id="{1D8401BC-8091-4835-9410-22F67C3B92D8}"/>
              </a:ext>
            </a:extLst>
          </p:cNvPr>
          <p:cNvPicPr>
            <a:picLocks noChangeAspect="1"/>
          </p:cNvPicPr>
          <p:nvPr userDrawn="1"/>
        </p:nvPicPr>
        <p:blipFill>
          <a:blip r:embed="rId3"/>
          <a:stretch>
            <a:fillRect/>
          </a:stretch>
        </p:blipFill>
        <p:spPr>
          <a:xfrm rot="21056068" flipH="1">
            <a:off x="-4656718" y="-794198"/>
            <a:ext cx="9102317" cy="10568101"/>
          </a:xfrm>
          <a:prstGeom prst="rect">
            <a:avLst/>
          </a:prstGeom>
        </p:spPr>
      </p:pic>
      <p:pic>
        <p:nvPicPr>
          <p:cNvPr id="5" name="Image 4">
            <a:extLst>
              <a:ext uri="{FF2B5EF4-FFF2-40B4-BE49-F238E27FC236}">
                <a16:creationId xmlns:a16="http://schemas.microsoft.com/office/drawing/2014/main" id="{CA52E32E-F565-41B9-A69F-2307CDFCEC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pic>
        <p:nvPicPr>
          <p:cNvPr id="6" name="Image 5">
            <a:extLst>
              <a:ext uri="{FF2B5EF4-FFF2-40B4-BE49-F238E27FC236}">
                <a16:creationId xmlns:a16="http://schemas.microsoft.com/office/drawing/2014/main" id="{60C572AA-0FC1-4AF3-A065-ECCF5CFED82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706625" y="2005368"/>
            <a:ext cx="6778750" cy="2847263"/>
          </a:xfrm>
          <a:prstGeom prst="rect">
            <a:avLst/>
          </a:prstGeom>
        </p:spPr>
      </p:pic>
    </p:spTree>
    <p:extLst>
      <p:ext uri="{BB962C8B-B14F-4D97-AF65-F5344CB8AC3E}">
        <p14:creationId xmlns:p14="http://schemas.microsoft.com/office/powerpoint/2010/main" val="358031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164194"/>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81D5834-53C9-4EA9-AF8F-05CE10AB2841}"/>
              </a:ext>
            </a:extLst>
          </p:cNvPr>
          <p:cNvSpPr>
            <a:spLocks noGrp="1"/>
          </p:cNvSpPr>
          <p:nvPr>
            <p:ph type="title"/>
          </p:nvPr>
        </p:nvSpPr>
        <p:spPr>
          <a:xfrm>
            <a:off x="2836333" y="2766218"/>
            <a:ext cx="6519333" cy="1325563"/>
          </a:xfrm>
        </p:spPr>
        <p:txBody>
          <a:bodyPr/>
          <a:lstStyle>
            <a:lvl1pPr algn="ctr">
              <a:defRPr>
                <a:solidFill>
                  <a:schemeClr val="bg1"/>
                </a:solidFill>
                <a:latin typeface="Montserrat SemiBold" panose="00000700000000000000" pitchFamily="50" charset="0"/>
              </a:defRPr>
            </a:lvl1pPr>
          </a:lstStyle>
          <a:p>
            <a:r>
              <a:rPr lang="fr-FR"/>
              <a:t>Modifiez le style du titre</a:t>
            </a:r>
          </a:p>
        </p:txBody>
      </p:sp>
      <p:pic>
        <p:nvPicPr>
          <p:cNvPr id="5" name="Image 4">
            <a:extLst>
              <a:ext uri="{FF2B5EF4-FFF2-40B4-BE49-F238E27FC236}">
                <a16:creationId xmlns:a16="http://schemas.microsoft.com/office/drawing/2014/main" id="{36C29475-0253-4960-B832-655DFCF0E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343" y="436641"/>
            <a:ext cx="4918055" cy="1115711"/>
          </a:xfrm>
          <a:prstGeom prst="rect">
            <a:avLst/>
          </a:prstGeom>
        </p:spPr>
      </p:pic>
      <p:pic>
        <p:nvPicPr>
          <p:cNvPr id="6" name="Image 5">
            <a:extLst>
              <a:ext uri="{FF2B5EF4-FFF2-40B4-BE49-F238E27FC236}">
                <a16:creationId xmlns:a16="http://schemas.microsoft.com/office/drawing/2014/main" id="{2FBE197A-DC01-4B3C-B36D-002A63A8F58E}"/>
              </a:ext>
            </a:extLst>
          </p:cNvPr>
          <p:cNvPicPr>
            <a:picLocks noChangeAspect="1"/>
          </p:cNvPicPr>
          <p:nvPr userDrawn="1"/>
        </p:nvPicPr>
        <p:blipFill>
          <a:blip r:embed="rId3"/>
          <a:stretch>
            <a:fillRect/>
          </a:stretch>
        </p:blipFill>
        <p:spPr>
          <a:xfrm rot="15279980">
            <a:off x="6933489" y="-3885731"/>
            <a:ext cx="8840624" cy="10568101"/>
          </a:xfrm>
          <a:prstGeom prst="rect">
            <a:avLst/>
          </a:prstGeom>
        </p:spPr>
      </p:pic>
      <p:pic>
        <p:nvPicPr>
          <p:cNvPr id="9" name="Image 8">
            <a:extLst>
              <a:ext uri="{FF2B5EF4-FFF2-40B4-BE49-F238E27FC236}">
                <a16:creationId xmlns:a16="http://schemas.microsoft.com/office/drawing/2014/main" id="{C75C382D-8C22-491D-95FE-A97F5E5CB466}"/>
              </a:ext>
            </a:extLst>
          </p:cNvPr>
          <p:cNvPicPr>
            <a:picLocks noChangeAspect="1"/>
          </p:cNvPicPr>
          <p:nvPr userDrawn="1"/>
        </p:nvPicPr>
        <p:blipFill>
          <a:blip r:embed="rId3"/>
          <a:stretch>
            <a:fillRect/>
          </a:stretch>
        </p:blipFill>
        <p:spPr>
          <a:xfrm rot="21056068" flipH="1">
            <a:off x="-4551159" y="-895015"/>
            <a:ext cx="9102317" cy="10568101"/>
          </a:xfrm>
          <a:prstGeom prst="rect">
            <a:avLst/>
          </a:prstGeom>
        </p:spPr>
      </p:pic>
      <p:pic>
        <p:nvPicPr>
          <p:cNvPr id="10" name="Image 9">
            <a:extLst>
              <a:ext uri="{FF2B5EF4-FFF2-40B4-BE49-F238E27FC236}">
                <a16:creationId xmlns:a16="http://schemas.microsoft.com/office/drawing/2014/main" id="{2B4CF53C-E6DE-4E69-BDA1-1250488B6F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spTree>
    <p:extLst>
      <p:ext uri="{BB962C8B-B14F-4D97-AF65-F5344CB8AC3E}">
        <p14:creationId xmlns:p14="http://schemas.microsoft.com/office/powerpoint/2010/main" val="327397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F4F4F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03D000-83B1-40B5-80EA-57B47F7F25BD}"/>
              </a:ext>
            </a:extLst>
          </p:cNvPr>
          <p:cNvSpPr>
            <a:spLocks noGrp="1"/>
          </p:cNvSpPr>
          <p:nvPr>
            <p:ph type="pic" sz="quarter" idx="10"/>
          </p:nvPr>
        </p:nvSpPr>
        <p:spPr>
          <a:xfrm>
            <a:off x="437321" y="1157262"/>
            <a:ext cx="3342827" cy="4251181"/>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 name="Rectangle 1">
            <a:extLst>
              <a:ext uri="{FF2B5EF4-FFF2-40B4-BE49-F238E27FC236}">
                <a16:creationId xmlns:a16="http://schemas.microsoft.com/office/drawing/2014/main" id="{65F77236-09C3-46F0-9EAC-12A32F38C634}"/>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a:extLst>
              <a:ext uri="{FF2B5EF4-FFF2-40B4-BE49-F238E27FC236}">
                <a16:creationId xmlns:a16="http://schemas.microsoft.com/office/drawing/2014/main" id="{0EFFCDD3-E55B-3743-8CF7-7CA2B2270E87}"/>
              </a:ext>
            </a:extLst>
          </p:cNvPr>
          <p:cNvGrpSpPr/>
          <p:nvPr userDrawn="1"/>
        </p:nvGrpSpPr>
        <p:grpSpPr>
          <a:xfrm rot="5400000">
            <a:off x="10928199" y="1157262"/>
            <a:ext cx="461010" cy="461010"/>
            <a:chOff x="826770" y="792480"/>
            <a:chExt cx="461010" cy="461010"/>
          </a:xfrm>
          <a:solidFill>
            <a:schemeClr val="accent2"/>
          </a:solidFill>
        </p:grpSpPr>
        <p:sp>
          <p:nvSpPr>
            <p:cNvPr id="8" name="Oval 10">
              <a:extLst>
                <a:ext uri="{FF2B5EF4-FFF2-40B4-BE49-F238E27FC236}">
                  <a16:creationId xmlns:a16="http://schemas.microsoft.com/office/drawing/2014/main" id="{BD0931BB-A720-F443-9ACC-C552F4CCCB27}"/>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0" name="Oval 11">
              <a:extLst>
                <a:ext uri="{FF2B5EF4-FFF2-40B4-BE49-F238E27FC236}">
                  <a16:creationId xmlns:a16="http://schemas.microsoft.com/office/drawing/2014/main" id="{88C1A9C3-67E2-FA40-AFFB-12A7F32446D3}"/>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1" name="Oval 12">
              <a:extLst>
                <a:ext uri="{FF2B5EF4-FFF2-40B4-BE49-F238E27FC236}">
                  <a16:creationId xmlns:a16="http://schemas.microsoft.com/office/drawing/2014/main" id="{467AC6B6-9C2B-2D43-BF30-B41D2590957D}"/>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2" name="Oval 15">
              <a:extLst>
                <a:ext uri="{FF2B5EF4-FFF2-40B4-BE49-F238E27FC236}">
                  <a16:creationId xmlns:a16="http://schemas.microsoft.com/office/drawing/2014/main" id="{46A5FCE5-54CF-8647-9BC1-37A7AB2D8B74}"/>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3" name="Oval 16">
              <a:extLst>
                <a:ext uri="{FF2B5EF4-FFF2-40B4-BE49-F238E27FC236}">
                  <a16:creationId xmlns:a16="http://schemas.microsoft.com/office/drawing/2014/main" id="{74C141CD-A286-D24E-B885-12BB79DF086B}"/>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7">
              <a:extLst>
                <a:ext uri="{FF2B5EF4-FFF2-40B4-BE49-F238E27FC236}">
                  <a16:creationId xmlns:a16="http://schemas.microsoft.com/office/drawing/2014/main" id="{8C36414F-4F58-DE42-A0DA-E382A4F7AD93}"/>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pic>
        <p:nvPicPr>
          <p:cNvPr id="15" name="Image 14">
            <a:extLst>
              <a:ext uri="{FF2B5EF4-FFF2-40B4-BE49-F238E27FC236}">
                <a16:creationId xmlns:a16="http://schemas.microsoft.com/office/drawing/2014/main" id="{BD17F483-B545-9447-90C0-7734E2D49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55"/>
            <a:ext cx="12192000" cy="914400"/>
          </a:xfrm>
          <a:prstGeom prst="rect">
            <a:avLst/>
          </a:prstGeom>
        </p:spPr>
      </p:pic>
      <p:pic>
        <p:nvPicPr>
          <p:cNvPr id="18" name="Image 17">
            <a:extLst>
              <a:ext uri="{FF2B5EF4-FFF2-40B4-BE49-F238E27FC236}">
                <a16:creationId xmlns:a16="http://schemas.microsoft.com/office/drawing/2014/main" id="{26E459B6-6CED-254F-8920-2F687BE371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Tree>
    <p:extLst>
      <p:ext uri="{BB962C8B-B14F-4D97-AF65-F5344CB8AC3E}">
        <p14:creationId xmlns:p14="http://schemas.microsoft.com/office/powerpoint/2010/main" val="306690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F77236-09C3-46F0-9EAC-12A32F38C634}"/>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 14">
            <a:extLst>
              <a:ext uri="{FF2B5EF4-FFF2-40B4-BE49-F238E27FC236}">
                <a16:creationId xmlns:a16="http://schemas.microsoft.com/office/drawing/2014/main" id="{BD17F483-B545-9447-90C0-7734E2D49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55"/>
            <a:ext cx="12192000" cy="914400"/>
          </a:xfrm>
          <a:prstGeom prst="rect">
            <a:avLst/>
          </a:prstGeom>
        </p:spPr>
      </p:pic>
      <p:pic>
        <p:nvPicPr>
          <p:cNvPr id="18" name="Image 17">
            <a:extLst>
              <a:ext uri="{FF2B5EF4-FFF2-40B4-BE49-F238E27FC236}">
                <a16:creationId xmlns:a16="http://schemas.microsoft.com/office/drawing/2014/main" id="{26E459B6-6CED-254F-8920-2F687BE371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spTree>
    <p:extLst>
      <p:ext uri="{BB962C8B-B14F-4D97-AF65-F5344CB8AC3E}">
        <p14:creationId xmlns:p14="http://schemas.microsoft.com/office/powerpoint/2010/main" val="113207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F4F4F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149B91-C7B7-DC49-B430-B0A6F082DC09}"/>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a:extLst>
              <a:ext uri="{FF2B5EF4-FFF2-40B4-BE49-F238E27FC236}">
                <a16:creationId xmlns:a16="http://schemas.microsoft.com/office/drawing/2014/main" id="{BB88CFB0-7725-D541-A6C2-270852485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grpSp>
        <p:nvGrpSpPr>
          <p:cNvPr id="3" name="Group 2">
            <a:extLst>
              <a:ext uri="{FF2B5EF4-FFF2-40B4-BE49-F238E27FC236}">
                <a16:creationId xmlns:a16="http://schemas.microsoft.com/office/drawing/2014/main" id="{2A039C0B-E516-48DD-803F-1AF3EE41B1EC}"/>
              </a:ext>
            </a:extLst>
          </p:cNvPr>
          <p:cNvGrpSpPr/>
          <p:nvPr userDrawn="1"/>
        </p:nvGrpSpPr>
        <p:grpSpPr>
          <a:xfrm>
            <a:off x="0" y="0"/>
            <a:ext cx="12192000" cy="471895"/>
            <a:chOff x="0" y="0"/>
            <a:chExt cx="12192000" cy="486591"/>
          </a:xfrm>
          <a:solidFill>
            <a:srgbClr val="81C1D3"/>
          </a:solidFill>
        </p:grpSpPr>
        <p:sp>
          <p:nvSpPr>
            <p:cNvPr id="4" name="Rectangle 3">
              <a:extLst>
                <a:ext uri="{FF2B5EF4-FFF2-40B4-BE49-F238E27FC236}">
                  <a16:creationId xmlns:a16="http://schemas.microsoft.com/office/drawing/2014/main" id="{0542D599-CD7C-4F21-BDF6-F00AF773968F}"/>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C56535-6972-44B3-9345-0A451A787C5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
            <a:extLst>
              <a:ext uri="{FF2B5EF4-FFF2-40B4-BE49-F238E27FC236}">
                <a16:creationId xmlns:a16="http://schemas.microsoft.com/office/drawing/2014/main" id="{0EFFCDD3-E55B-3743-8CF7-7CA2B2270E87}"/>
              </a:ext>
            </a:extLst>
          </p:cNvPr>
          <p:cNvGrpSpPr/>
          <p:nvPr userDrawn="1"/>
        </p:nvGrpSpPr>
        <p:grpSpPr>
          <a:xfrm rot="5400000">
            <a:off x="10899918" y="792480"/>
            <a:ext cx="461010" cy="461010"/>
            <a:chOff x="826770" y="792480"/>
            <a:chExt cx="461010" cy="461010"/>
          </a:xfrm>
          <a:solidFill>
            <a:schemeClr val="accent2"/>
          </a:solidFill>
        </p:grpSpPr>
        <p:sp>
          <p:nvSpPr>
            <p:cNvPr id="8" name="Oval 10">
              <a:extLst>
                <a:ext uri="{FF2B5EF4-FFF2-40B4-BE49-F238E27FC236}">
                  <a16:creationId xmlns:a16="http://schemas.microsoft.com/office/drawing/2014/main" id="{BD0931BB-A720-F443-9ACC-C552F4CCCB27}"/>
                </a:ext>
              </a:extLst>
            </p:cNvPr>
            <p:cNvSpPr/>
            <p:nvPr/>
          </p:nvSpPr>
          <p:spPr>
            <a:xfrm>
              <a:off x="82677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0" name="Oval 11">
              <a:extLst>
                <a:ext uri="{FF2B5EF4-FFF2-40B4-BE49-F238E27FC236}">
                  <a16:creationId xmlns:a16="http://schemas.microsoft.com/office/drawing/2014/main" id="{88C1A9C3-67E2-FA40-AFFB-12A7F32446D3}"/>
                </a:ext>
              </a:extLst>
            </p:cNvPr>
            <p:cNvSpPr/>
            <p:nvPr/>
          </p:nvSpPr>
          <p:spPr>
            <a:xfrm>
              <a:off x="100965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1" name="Oval 12">
              <a:extLst>
                <a:ext uri="{FF2B5EF4-FFF2-40B4-BE49-F238E27FC236}">
                  <a16:creationId xmlns:a16="http://schemas.microsoft.com/office/drawing/2014/main" id="{467AC6B6-9C2B-2D43-BF30-B41D2590957D}"/>
                </a:ext>
              </a:extLst>
            </p:cNvPr>
            <p:cNvSpPr/>
            <p:nvPr/>
          </p:nvSpPr>
          <p:spPr>
            <a:xfrm>
              <a:off x="1192530" y="79248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2" name="Oval 15">
              <a:extLst>
                <a:ext uri="{FF2B5EF4-FFF2-40B4-BE49-F238E27FC236}">
                  <a16:creationId xmlns:a16="http://schemas.microsoft.com/office/drawing/2014/main" id="{46A5FCE5-54CF-8647-9BC1-37A7AB2D8B74}"/>
                </a:ext>
              </a:extLst>
            </p:cNvPr>
            <p:cNvSpPr/>
            <p:nvPr/>
          </p:nvSpPr>
          <p:spPr>
            <a:xfrm>
              <a:off x="82677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3" name="Oval 16">
              <a:extLst>
                <a:ext uri="{FF2B5EF4-FFF2-40B4-BE49-F238E27FC236}">
                  <a16:creationId xmlns:a16="http://schemas.microsoft.com/office/drawing/2014/main" id="{74C141CD-A286-D24E-B885-12BB79DF086B}"/>
                </a:ext>
              </a:extLst>
            </p:cNvPr>
            <p:cNvSpPr/>
            <p:nvPr/>
          </p:nvSpPr>
          <p:spPr>
            <a:xfrm>
              <a:off x="1009650" y="97536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sp>
          <p:nvSpPr>
            <p:cNvPr id="14" name="Oval 17">
              <a:extLst>
                <a:ext uri="{FF2B5EF4-FFF2-40B4-BE49-F238E27FC236}">
                  <a16:creationId xmlns:a16="http://schemas.microsoft.com/office/drawing/2014/main" id="{8C36414F-4F58-DE42-A0DA-E382A4F7AD93}"/>
                </a:ext>
              </a:extLst>
            </p:cNvPr>
            <p:cNvSpPr/>
            <p:nvPr/>
          </p:nvSpPr>
          <p:spPr>
            <a:xfrm>
              <a:off x="826770" y="1158240"/>
              <a:ext cx="95250" cy="95250"/>
            </a:xfrm>
            <a:prstGeom prst="ellipse">
              <a:avLst/>
            </a:prstGeom>
            <a:solidFill>
              <a:srgbClr val="F3B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Montserrat" pitchFamily="2" charset="77"/>
              </a:endParaRPr>
            </a:p>
          </p:txBody>
        </p:sp>
      </p:grpSp>
      <p:pic>
        <p:nvPicPr>
          <p:cNvPr id="16" name="Image 15" descr="Une image contenant flèche&#10;&#10;Description générée automatiquement">
            <a:extLst>
              <a:ext uri="{FF2B5EF4-FFF2-40B4-BE49-F238E27FC236}">
                <a16:creationId xmlns:a16="http://schemas.microsoft.com/office/drawing/2014/main" id="{7A5300D9-8AAA-F54E-92F5-2E2E2787BB3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243336" y="326459"/>
            <a:ext cx="1398084" cy="729973"/>
          </a:xfrm>
          <a:prstGeom prst="rect">
            <a:avLst/>
          </a:prstGeom>
        </p:spPr>
      </p:pic>
      <p:sp>
        <p:nvSpPr>
          <p:cNvPr id="20" name="Picture Placeholder 8">
            <a:extLst>
              <a:ext uri="{FF2B5EF4-FFF2-40B4-BE49-F238E27FC236}">
                <a16:creationId xmlns:a16="http://schemas.microsoft.com/office/drawing/2014/main" id="{D7CC6863-85E2-1D43-AB8C-FB3AD4428457}"/>
              </a:ext>
            </a:extLst>
          </p:cNvPr>
          <p:cNvSpPr>
            <a:spLocks noGrp="1"/>
          </p:cNvSpPr>
          <p:nvPr>
            <p:ph type="pic" sz="quarter" idx="10" hasCustomPrompt="1"/>
          </p:nvPr>
        </p:nvSpPr>
        <p:spPr>
          <a:xfrm>
            <a:off x="437321" y="1157263"/>
            <a:ext cx="3342827" cy="4031426"/>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r>
              <a:rPr lang="en-US"/>
              <a:t> </a:t>
            </a:r>
          </a:p>
        </p:txBody>
      </p:sp>
    </p:spTree>
    <p:extLst>
      <p:ext uri="{BB962C8B-B14F-4D97-AF65-F5344CB8AC3E}">
        <p14:creationId xmlns:p14="http://schemas.microsoft.com/office/powerpoint/2010/main" val="1124532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128267"/>
      </p:ext>
    </p:extLst>
  </p:cSld>
  <p:clrMap bg1="lt1" tx1="dk1" bg2="lt2" tx2="dk2" accent1="accent1" accent2="accent2" accent3="accent3" accent4="accent4" accent5="accent5" accent6="accent6" hlink="hlink" folHlink="folHlink"/>
  <p:sldLayoutIdLst>
    <p:sldLayoutId id="2147483669" r:id="rId1"/>
    <p:sldLayoutId id="2147483681" r:id="rId2"/>
    <p:sldLayoutId id="2147483679" r:id="rId3"/>
    <p:sldLayoutId id="214748370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DABCE-B23B-4688-98F4-D489EFB1F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0FF305-5F73-44AA-B092-D38F9447F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806B6-C48C-4C5C-9A6E-C4BFDEE07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F404F-B119-4987-9384-E11E991293DC}" type="datetimeFigureOut">
              <a:rPr lang="en-US" smtClean="0"/>
              <a:t>7/26/2022</a:t>
            </a:fld>
            <a:endParaRPr lang="en-US"/>
          </a:p>
        </p:txBody>
      </p:sp>
      <p:sp>
        <p:nvSpPr>
          <p:cNvPr id="5" name="Footer Placeholder 4">
            <a:extLst>
              <a:ext uri="{FF2B5EF4-FFF2-40B4-BE49-F238E27FC236}">
                <a16:creationId xmlns:a16="http://schemas.microsoft.com/office/drawing/2014/main" id="{EFB6F946-080E-45CB-95DC-E388AF46F3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F2E35B-A14C-4CA6-8B55-D6F1BEC7F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850B4-FAFD-45ED-BD2D-A706F424A153}" type="slidenum">
              <a:rPr lang="en-US" smtClean="0"/>
              <a:t>‹#›</a:t>
            </a:fld>
            <a:endParaRPr lang="en-US"/>
          </a:p>
        </p:txBody>
      </p:sp>
    </p:spTree>
    <p:extLst>
      <p:ext uri="{BB962C8B-B14F-4D97-AF65-F5344CB8AC3E}">
        <p14:creationId xmlns:p14="http://schemas.microsoft.com/office/powerpoint/2010/main" val="2116526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Medium" panose="000006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Medium" panose="000006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Medium" panose="000006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Medium" panose="000006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Medium" panose="000006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71.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75.svg"/><Relationship Id="rId9" Type="http://schemas.openxmlformats.org/officeDocument/2006/relationships/image" Target="../media/image45.sv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3.png"/><Relationship Id="rId7" Type="http://schemas.openxmlformats.org/officeDocument/2006/relationships/image" Target="../media/image71.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75.svg"/><Relationship Id="rId9" Type="http://schemas.openxmlformats.org/officeDocument/2006/relationships/image" Target="../media/image45.svg"/></Relationships>
</file>

<file path=ppt/slides/_rels/slide12.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hyperlink" Target="https://jems.interreg-euro-med.eu/" TargetMode="External"/><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1.sv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30.svg"/></Relationships>
</file>

<file path=ppt/slides/_rels/slide14.xml.rels><?xml version="1.0" encoding="UTF-8" standalone="yes"?>
<Relationships xmlns="http://schemas.openxmlformats.org/package/2006/relationships"><Relationship Id="rId3" Type="http://schemas.openxmlformats.org/officeDocument/2006/relationships/hyperlink" Target="https://interreg-euro-med.eu/en/call-2-thematic-project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interreg-euro-med.eu/" TargetMode="External"/><Relationship Id="rId2" Type="http://schemas.openxmlformats.org/officeDocument/2006/relationships/hyperlink" Target="http://www.mrrb.b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28.xml"/><Relationship Id="rId6" Type="http://schemas.openxmlformats.org/officeDocument/2006/relationships/image" Target="../media/image175.png"/><Relationship Id="rId11" Type="http://schemas.openxmlformats.org/officeDocument/2006/relationships/image" Target="../media/image21.png"/><Relationship Id="rId5" Type="http://schemas.openxmlformats.org/officeDocument/2006/relationships/customXml" Target="../ink/ink1.xml"/><Relationship Id="rId15" Type="http://schemas.openxmlformats.org/officeDocument/2006/relationships/image" Target="../media/image24.png"/><Relationship Id="rId10" Type="http://schemas.openxmlformats.org/officeDocument/2006/relationships/image" Target="../media/image20.png"/><Relationship Id="rId19"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41.svg"/><Relationship Id="rId10" Type="http://schemas.openxmlformats.org/officeDocument/2006/relationships/image" Target="../media/image45.sv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130.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130.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94DC44A-151D-4BCD-A174-9B3995378996}"/>
              </a:ext>
            </a:extLst>
          </p:cNvPr>
          <p:cNvSpPr>
            <a:spLocks noGrp="1"/>
          </p:cNvSpPr>
          <p:nvPr>
            <p:ph type="title"/>
          </p:nvPr>
        </p:nvSpPr>
        <p:spPr>
          <a:xfrm>
            <a:off x="2836333" y="2766218"/>
            <a:ext cx="7173299" cy="1325563"/>
          </a:xfrm>
        </p:spPr>
        <p:txBody>
          <a:bodyPr lIns="91440" tIns="45720" rIns="91440" bIns="45720" anchor="t"/>
          <a:lstStyle/>
          <a:p>
            <a:r>
              <a:rPr lang="bg-BG" dirty="0" smtClean="0">
                <a:latin typeface="Montserrat SemiBold"/>
              </a:rPr>
              <a:t>Информационен ден</a:t>
            </a:r>
            <a:r>
              <a:rPr lang="fr-FR" dirty="0"/>
              <a:t/>
            </a:r>
            <a:br>
              <a:rPr lang="fr-FR" dirty="0"/>
            </a:br>
            <a:r>
              <a:rPr lang="bg-BG" sz="3600" dirty="0" smtClean="0">
                <a:solidFill>
                  <a:srgbClr val="81C1D3"/>
                </a:solidFill>
                <a:latin typeface="Montserrat SemiBold"/>
              </a:rPr>
              <a:t>Отворена 2-ра покана за проектни предложения</a:t>
            </a:r>
            <a:r>
              <a:rPr lang="en-US" sz="3600" dirty="0">
                <a:solidFill>
                  <a:srgbClr val="81C1D3"/>
                </a:solidFill>
                <a:latin typeface="Montserrat SemiBold"/>
              </a:rPr>
              <a:t/>
            </a:r>
            <a:br>
              <a:rPr lang="en-US" sz="3600" dirty="0">
                <a:solidFill>
                  <a:srgbClr val="81C1D3"/>
                </a:solidFill>
                <a:latin typeface="Montserrat SemiBold"/>
              </a:rPr>
            </a:br>
            <a:r>
              <a:rPr lang="en-US" sz="3600" dirty="0">
                <a:latin typeface="Montserrat SemiBold" panose="00000700000000000000" pitchFamily="2" charset="0"/>
              </a:rPr>
              <a:t/>
            </a:r>
            <a:br>
              <a:rPr lang="en-US" sz="3600" dirty="0">
                <a:latin typeface="Montserrat SemiBold" panose="00000700000000000000" pitchFamily="2" charset="0"/>
              </a:rPr>
            </a:br>
            <a:r>
              <a:rPr lang="bg-BG" sz="3600" dirty="0" smtClean="0">
                <a:solidFill>
                  <a:srgbClr val="81C1D3"/>
                </a:solidFill>
                <a:latin typeface="Montserrat SemiBold"/>
              </a:rPr>
              <a:t>Тематични проекти</a:t>
            </a:r>
            <a:r>
              <a:rPr lang="en-US" sz="3600" dirty="0">
                <a:latin typeface="Montserrat SemiBold" panose="00000700000000000000" pitchFamily="2" charset="0"/>
              </a:rPr>
              <a:t/>
            </a:r>
            <a:br>
              <a:rPr lang="en-US" sz="3600" dirty="0">
                <a:latin typeface="Montserrat SemiBold" panose="00000700000000000000" pitchFamily="2" charset="0"/>
              </a:rPr>
            </a:br>
            <a:endParaRPr lang="fr-FR" dirty="0">
              <a:solidFill>
                <a:srgbClr val="81C1D3"/>
              </a:solidFill>
              <a:latin typeface="Montserrat SemiBold" panose="00000700000000000000" pitchFamily="2" charset="0"/>
            </a:endParaRPr>
          </a:p>
        </p:txBody>
      </p:sp>
      <p:sp>
        <p:nvSpPr>
          <p:cNvPr id="6" name="ZoneTexte 5">
            <a:extLst>
              <a:ext uri="{FF2B5EF4-FFF2-40B4-BE49-F238E27FC236}">
                <a16:creationId xmlns:a16="http://schemas.microsoft.com/office/drawing/2014/main" id="{B1FEB8E8-AB1D-40C5-9452-43578906E716}"/>
              </a:ext>
            </a:extLst>
          </p:cNvPr>
          <p:cNvSpPr txBox="1"/>
          <p:nvPr/>
        </p:nvSpPr>
        <p:spPr>
          <a:xfrm>
            <a:off x="5190744" y="5320022"/>
            <a:ext cx="2075688" cy="369332"/>
          </a:xfrm>
          <a:prstGeom prst="rect">
            <a:avLst/>
          </a:prstGeom>
          <a:noFill/>
        </p:spPr>
        <p:txBody>
          <a:bodyPr wrap="square">
            <a:spAutoFit/>
          </a:bodyPr>
          <a:lstStyle/>
          <a:p>
            <a:r>
              <a:rPr lang="bg-BG" dirty="0" smtClean="0">
                <a:solidFill>
                  <a:schemeClr val="bg1"/>
                </a:solidFill>
                <a:latin typeface="Montserrat" panose="00000500000000000000" pitchFamily="2" charset="0"/>
              </a:rPr>
              <a:t>27 юли 2022</a:t>
            </a:r>
            <a:endParaRPr lang="fr-FR"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64892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AC72D6F-4B1E-47DC-93EB-58431EAE8B78}"/>
              </a:ext>
            </a:extLst>
          </p:cNvPr>
          <p:cNvSpPr txBox="1"/>
          <p:nvPr/>
        </p:nvSpPr>
        <p:spPr>
          <a:xfrm>
            <a:off x="839785" y="2885160"/>
            <a:ext cx="10011195" cy="410882"/>
          </a:xfrm>
          <a:prstGeom prst="rect">
            <a:avLst/>
          </a:prstGeom>
          <a:noFill/>
        </p:spPr>
        <p:txBody>
          <a:bodyPr wrap="square" rtlCol="0">
            <a:spAutoFit/>
          </a:bodyPr>
          <a:lstStyle/>
          <a:p>
            <a:pPr algn="just" fontAlgn="base">
              <a:lnSpc>
                <a:spcPct val="115000"/>
              </a:lnSpc>
              <a:spcBef>
                <a:spcPts val="600"/>
              </a:spcBef>
            </a:pPr>
            <a:r>
              <a:rPr lang="bg-BG" dirty="0" smtClean="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Начало на дейностите </a:t>
            </a:r>
            <a:r>
              <a:rPr lang="en-GB" dirty="0" smtClean="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a:t>
            </a:r>
            <a:r>
              <a:rPr lang="bg-BG" dirty="0" smtClean="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a:t>
            </a:r>
            <a:r>
              <a:rPr lang="bg-BG"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1</a:t>
            </a:r>
            <a:r>
              <a:rPr lang="en-GB" b="1" dirty="0" smtClean="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a:t>
            </a:r>
            <a:r>
              <a:rPr lang="bg-BG" b="1" dirty="0" smtClean="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май </a:t>
            </a:r>
            <a:r>
              <a:rPr lang="en-GB" b="1" dirty="0" smtClean="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2023</a:t>
            </a:r>
            <a:r>
              <a:rPr lang="en-GB"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a:t>
            </a:r>
            <a:endParaRPr lang="fr-FR" dirty="0">
              <a:solidFill>
                <a:srgbClr val="595959"/>
              </a:solidFill>
              <a:latin typeface="Montserrat" panose="00000500000000000000" pitchFamily="2" charset="0"/>
            </a:endParaRPr>
          </a:p>
        </p:txBody>
      </p:sp>
      <p:sp>
        <p:nvSpPr>
          <p:cNvPr id="7" name="Titre 1">
            <a:extLst>
              <a:ext uri="{FF2B5EF4-FFF2-40B4-BE49-F238E27FC236}">
                <a16:creationId xmlns:a16="http://schemas.microsoft.com/office/drawing/2014/main" id="{6E9236CE-D1BE-4696-9A79-0203D4B6F6E2}"/>
              </a:ext>
            </a:extLst>
          </p:cNvPr>
          <p:cNvSpPr txBox="1">
            <a:spLocks/>
          </p:cNvSpPr>
          <p:nvPr/>
        </p:nvSpPr>
        <p:spPr>
          <a:xfrm>
            <a:off x="947738" y="595520"/>
            <a:ext cx="10011195" cy="480131"/>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bg-BG" dirty="0" smtClean="0">
                <a:solidFill>
                  <a:srgbClr val="595959"/>
                </a:solidFill>
              </a:rPr>
              <a:t>Изпълнение на проектите</a:t>
            </a:r>
            <a:r>
              <a:rPr lang="fr-FR" dirty="0">
                <a:solidFill>
                  <a:srgbClr val="595959"/>
                </a:solidFill>
              </a:rPr>
              <a:t> </a:t>
            </a:r>
          </a:p>
        </p:txBody>
      </p:sp>
      <p:sp>
        <p:nvSpPr>
          <p:cNvPr id="25" name="ZoneTexte 24">
            <a:extLst>
              <a:ext uri="{FF2B5EF4-FFF2-40B4-BE49-F238E27FC236}">
                <a16:creationId xmlns:a16="http://schemas.microsoft.com/office/drawing/2014/main" id="{EF259264-B79B-4DD6-98EF-9DE5A7006FB4}"/>
              </a:ext>
            </a:extLst>
          </p:cNvPr>
          <p:cNvSpPr txBox="1"/>
          <p:nvPr/>
        </p:nvSpPr>
        <p:spPr>
          <a:xfrm>
            <a:off x="839786" y="1452036"/>
            <a:ext cx="10011195" cy="1200329"/>
          </a:xfrm>
          <a:prstGeom prst="rect">
            <a:avLst/>
          </a:prstGeom>
          <a:noFill/>
        </p:spPr>
        <p:txBody>
          <a:bodyPr wrap="square" rtlCol="0">
            <a:spAutoFit/>
          </a:bodyPr>
          <a:lstStyle/>
          <a:p>
            <a:r>
              <a:rPr lang="bg-BG"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Продължителност </a:t>
            </a:r>
            <a:r>
              <a:rPr lang="en-GB"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a:t>
            </a:r>
            <a:r>
              <a:rPr lang="bg-BG"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изпълнение + дейности по привършването</a:t>
            </a:r>
            <a:r>
              <a:rPr lang="en-GB"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sym typeface="Wingdings" panose="05000000000000000000" pitchFamily="2" charset="2"/>
              </a:rPr>
              <a:t>)</a:t>
            </a:r>
            <a:endParaRPr lang="en-GB"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r>
              <a:rPr lang="en-GB"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p>
          <a:p>
            <a:r>
              <a:rPr lang="bg-BG"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en-GB"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27 </a:t>
            </a:r>
            <a:r>
              <a:rPr lang="bg-BG"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месеца</a:t>
            </a:r>
            <a:r>
              <a:rPr lang="en-GB"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33 </a:t>
            </a:r>
            <a:r>
              <a:rPr lang="bg-BG"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месеца </a:t>
            </a:r>
            <a:r>
              <a:rPr lang="en-GB"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27 </a:t>
            </a:r>
            <a:r>
              <a:rPr lang="bg-BG"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месеца</a:t>
            </a:r>
            <a:endPar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r>
              <a:rPr lang="bg-BG" b="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		Проучване		Тест			Трансфер</a:t>
            </a:r>
            <a:endPar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p:txBody>
      </p:sp>
      <p:pic>
        <p:nvPicPr>
          <p:cNvPr id="28" name="Graphique 27" descr="Bloc-notes avec crayon et papier graphique">
            <a:extLst>
              <a:ext uri="{FF2B5EF4-FFF2-40B4-BE49-F238E27FC236}">
                <a16:creationId xmlns:a16="http://schemas.microsoft.com/office/drawing/2014/main" id="{82F6B07F-549A-4E44-BC7F-287EEA4034C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90302" y="1865466"/>
            <a:ext cx="786899" cy="786899"/>
          </a:xfrm>
          <a:prstGeom prst="rect">
            <a:avLst/>
          </a:prstGeom>
        </p:spPr>
      </p:pic>
      <p:pic>
        <p:nvPicPr>
          <p:cNvPr id="29" name="Graphique 28" descr="Un livre ouvert">
            <a:extLst>
              <a:ext uri="{FF2B5EF4-FFF2-40B4-BE49-F238E27FC236}">
                <a16:creationId xmlns:a16="http://schemas.microsoft.com/office/drawing/2014/main" id="{45DDBC43-5B1D-4758-9CE5-A3C4BF0ED4F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814225" y="1829288"/>
            <a:ext cx="712770" cy="712770"/>
          </a:xfrm>
          <a:prstGeom prst="rect">
            <a:avLst/>
          </a:prstGeom>
        </p:spPr>
      </p:pic>
      <p:pic>
        <p:nvPicPr>
          <p:cNvPr id="30" name="Graphique 29" descr="Un avion volant en papier">
            <a:extLst>
              <a:ext uri="{FF2B5EF4-FFF2-40B4-BE49-F238E27FC236}">
                <a16:creationId xmlns:a16="http://schemas.microsoft.com/office/drawing/2014/main" id="{047CB81D-8EF0-498F-8AC6-70330A15FD2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083427" y="1870616"/>
            <a:ext cx="930664" cy="930664"/>
          </a:xfrm>
          <a:prstGeom prst="rect">
            <a:avLst/>
          </a:prstGeom>
        </p:spPr>
      </p:pic>
      <p:sp>
        <p:nvSpPr>
          <p:cNvPr id="2" name="TextBox 1"/>
          <p:cNvSpPr txBox="1"/>
          <p:nvPr/>
        </p:nvSpPr>
        <p:spPr>
          <a:xfrm>
            <a:off x="662152" y="3678874"/>
            <a:ext cx="11013175" cy="923330"/>
          </a:xfrm>
          <a:prstGeom prst="rect">
            <a:avLst/>
          </a:prstGeom>
          <a:noFill/>
          <a:ln>
            <a:solidFill>
              <a:schemeClr val="accent4">
                <a:lumMod val="50000"/>
              </a:schemeClr>
            </a:solidFill>
          </a:ln>
        </p:spPr>
        <p:txBody>
          <a:bodyPr wrap="square" rtlCol="0">
            <a:spAutoFit/>
          </a:bodyPr>
          <a:lstStyle/>
          <a:p>
            <a:r>
              <a:rPr lang="ru-RU" dirty="0"/>
              <a:t>Имайте предвид, че </a:t>
            </a:r>
            <a:r>
              <a:rPr lang="ru-RU" dirty="0"/>
              <a:t>след приключването </a:t>
            </a:r>
            <a:r>
              <a:rPr lang="ru-RU" dirty="0" smtClean="0"/>
              <a:t>на проектите </a:t>
            </a:r>
            <a:r>
              <a:rPr lang="ru-RU" dirty="0"/>
              <a:t>за </a:t>
            </a:r>
            <a:r>
              <a:rPr lang="ru-RU" u="sng" dirty="0"/>
              <a:t>проучване</a:t>
            </a:r>
            <a:r>
              <a:rPr lang="ru-RU" dirty="0"/>
              <a:t> и </a:t>
            </a:r>
            <a:r>
              <a:rPr lang="ru-RU" u="sng" dirty="0" smtClean="0"/>
              <a:t>тестване</a:t>
            </a:r>
            <a:r>
              <a:rPr lang="ru-RU" dirty="0" smtClean="0"/>
              <a:t>, част от тях </a:t>
            </a:r>
            <a:r>
              <a:rPr lang="ru-RU" dirty="0" smtClean="0"/>
              <a:t>ще имат възможност </a:t>
            </a:r>
            <a:r>
              <a:rPr lang="ru-RU" dirty="0"/>
              <a:t>да </a:t>
            </a:r>
            <a:r>
              <a:rPr lang="ru-RU" dirty="0" smtClean="0"/>
              <a:t>кандидатстват </a:t>
            </a:r>
            <a:r>
              <a:rPr lang="ru-RU" dirty="0"/>
              <a:t>с тестов проект, </a:t>
            </a:r>
            <a:r>
              <a:rPr lang="ru-RU" dirty="0" smtClean="0"/>
              <a:t>в рамките на последваща </a:t>
            </a:r>
            <a:r>
              <a:rPr lang="ru-RU" dirty="0"/>
              <a:t>ограничена покана, след </a:t>
            </a:r>
            <a:r>
              <a:rPr lang="ru-RU" dirty="0" smtClean="0"/>
              <a:t>оценка </a:t>
            </a:r>
            <a:r>
              <a:rPr lang="ru-RU" dirty="0"/>
              <a:t>на </a:t>
            </a:r>
            <a:r>
              <a:rPr lang="ru-RU" dirty="0" smtClean="0"/>
              <a:t>тяхното изпълнение!</a:t>
            </a:r>
            <a:endParaRPr lang="bg-BG" dirty="0"/>
          </a:p>
        </p:txBody>
      </p:sp>
    </p:spTree>
    <p:extLst>
      <p:ext uri="{BB962C8B-B14F-4D97-AF65-F5344CB8AC3E}">
        <p14:creationId xmlns:p14="http://schemas.microsoft.com/office/powerpoint/2010/main" val="3174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A1C8641-E036-4C07-A1AD-0F47321252C1}"/>
              </a:ext>
            </a:extLst>
          </p:cNvPr>
          <p:cNvSpPr txBox="1">
            <a:spLocks/>
          </p:cNvSpPr>
          <p:nvPr/>
        </p:nvSpPr>
        <p:spPr>
          <a:xfrm>
            <a:off x="970158" y="598523"/>
            <a:ext cx="10011195" cy="480131"/>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bg-BG" dirty="0" smtClean="0">
                <a:solidFill>
                  <a:srgbClr val="595959"/>
                </a:solidFill>
              </a:rPr>
              <a:t>Бюджет</a:t>
            </a:r>
            <a:r>
              <a:rPr lang="fr-FR" dirty="0">
                <a:solidFill>
                  <a:srgbClr val="595959"/>
                </a:solidFill>
              </a:rPr>
              <a:t> </a:t>
            </a:r>
          </a:p>
        </p:txBody>
      </p:sp>
      <p:pic>
        <p:nvPicPr>
          <p:cNvPr id="9" name="Graphique 8" descr="Bloc-notes avec crayon et papier graphique">
            <a:extLst>
              <a:ext uri="{FF2B5EF4-FFF2-40B4-BE49-F238E27FC236}">
                <a16:creationId xmlns:a16="http://schemas.microsoft.com/office/drawing/2014/main" id="{D4559E3F-742C-4138-BC08-C80772760B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57955" y="1419940"/>
            <a:ext cx="910864" cy="910864"/>
          </a:xfrm>
          <a:prstGeom prst="rect">
            <a:avLst/>
          </a:prstGeom>
        </p:spPr>
      </p:pic>
      <p:pic>
        <p:nvPicPr>
          <p:cNvPr id="11" name="Graphique 10" descr="Un livre ouvert">
            <a:extLst>
              <a:ext uri="{FF2B5EF4-FFF2-40B4-BE49-F238E27FC236}">
                <a16:creationId xmlns:a16="http://schemas.microsoft.com/office/drawing/2014/main" id="{EA21C94C-504C-48E4-A348-13401C86097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10209" y="1201771"/>
            <a:ext cx="1267348" cy="1267348"/>
          </a:xfrm>
          <a:prstGeom prst="rect">
            <a:avLst/>
          </a:prstGeom>
        </p:spPr>
      </p:pic>
      <p:pic>
        <p:nvPicPr>
          <p:cNvPr id="12" name="Graphique 11" descr="Un avion volant en papier">
            <a:extLst>
              <a:ext uri="{FF2B5EF4-FFF2-40B4-BE49-F238E27FC236}">
                <a16:creationId xmlns:a16="http://schemas.microsoft.com/office/drawing/2014/main" id="{5446394F-5D3E-40A2-B1AD-B883E927493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679476" y="1417357"/>
            <a:ext cx="1079693" cy="1079693"/>
          </a:xfrm>
          <a:prstGeom prst="rect">
            <a:avLst/>
          </a:prstGeom>
        </p:spPr>
      </p:pic>
      <p:sp>
        <p:nvSpPr>
          <p:cNvPr id="2" name="ZoneTexte 1">
            <a:extLst>
              <a:ext uri="{FF2B5EF4-FFF2-40B4-BE49-F238E27FC236}">
                <a16:creationId xmlns:a16="http://schemas.microsoft.com/office/drawing/2014/main" id="{5DED09F9-D705-43E1-B4AC-E5AAE8A06813}"/>
              </a:ext>
            </a:extLst>
          </p:cNvPr>
          <p:cNvSpPr txBox="1"/>
          <p:nvPr/>
        </p:nvSpPr>
        <p:spPr>
          <a:xfrm>
            <a:off x="839787" y="2370943"/>
            <a:ext cx="2398265" cy="707886"/>
          </a:xfrm>
          <a:prstGeom prst="rect">
            <a:avLst/>
          </a:prstGeom>
          <a:noFill/>
        </p:spPr>
        <p:txBody>
          <a:bodyPr wrap="square" rtlCol="0">
            <a:spAutoFit/>
          </a:bodyPr>
          <a:lstStyle/>
          <a:p>
            <a:r>
              <a:rPr lang="bg-BG" sz="2000" dirty="0" smtClean="0">
                <a:latin typeface="Montserrat" panose="00000500000000000000" pitchFamily="2" charset="0"/>
              </a:rPr>
              <a:t>Проучване</a:t>
            </a:r>
            <a:r>
              <a:rPr lang="fr-FR" sz="2000" dirty="0" smtClean="0">
                <a:latin typeface="Montserrat" panose="00000500000000000000" pitchFamily="2" charset="0"/>
              </a:rPr>
              <a:t>: </a:t>
            </a:r>
            <a:endParaRPr lang="bg-BG" sz="2000" dirty="0" smtClean="0">
              <a:latin typeface="Montserrat" panose="00000500000000000000" pitchFamily="2" charset="0"/>
            </a:endParaRPr>
          </a:p>
          <a:p>
            <a:r>
              <a:rPr lang="en-US" sz="2000" dirty="0" smtClean="0">
                <a:latin typeface="Montserrat" panose="00000500000000000000" pitchFamily="2" charset="0"/>
              </a:rPr>
              <a:t>max</a:t>
            </a:r>
            <a:r>
              <a:rPr lang="bg-BG" sz="2000" dirty="0" smtClean="0">
                <a:latin typeface="Montserrat" panose="00000500000000000000" pitchFamily="2" charset="0"/>
              </a:rPr>
              <a:t>. </a:t>
            </a:r>
            <a:r>
              <a:rPr lang="fr-FR" sz="2000" dirty="0" smtClean="0">
                <a:latin typeface="Montserrat" panose="00000500000000000000" pitchFamily="2" charset="0"/>
              </a:rPr>
              <a:t>600.000</a:t>
            </a:r>
            <a:r>
              <a:rPr lang="fr-FR" sz="2000" dirty="0">
                <a:latin typeface="Montserrat" panose="00000500000000000000" pitchFamily="2" charset="0"/>
              </a:rPr>
              <a:t>€</a:t>
            </a:r>
          </a:p>
        </p:txBody>
      </p:sp>
      <p:sp>
        <p:nvSpPr>
          <p:cNvPr id="13" name="ZoneTexte 12">
            <a:extLst>
              <a:ext uri="{FF2B5EF4-FFF2-40B4-BE49-F238E27FC236}">
                <a16:creationId xmlns:a16="http://schemas.microsoft.com/office/drawing/2014/main" id="{71301549-9E00-4A54-812C-8403605C6A35}"/>
              </a:ext>
            </a:extLst>
          </p:cNvPr>
          <p:cNvSpPr txBox="1"/>
          <p:nvPr/>
        </p:nvSpPr>
        <p:spPr>
          <a:xfrm>
            <a:off x="3372228" y="2370943"/>
            <a:ext cx="2470926" cy="707886"/>
          </a:xfrm>
          <a:prstGeom prst="rect">
            <a:avLst/>
          </a:prstGeom>
          <a:noFill/>
        </p:spPr>
        <p:txBody>
          <a:bodyPr wrap="square" rtlCol="0">
            <a:spAutoFit/>
          </a:bodyPr>
          <a:lstStyle/>
          <a:p>
            <a:r>
              <a:rPr lang="bg-BG" sz="2000" dirty="0" smtClean="0">
                <a:latin typeface="Montserrat" panose="00000500000000000000" pitchFamily="2" charset="0"/>
              </a:rPr>
              <a:t>Тест:</a:t>
            </a:r>
          </a:p>
          <a:p>
            <a:r>
              <a:rPr lang="en-US" sz="2000" dirty="0" smtClean="0">
                <a:latin typeface="Montserrat" panose="00000500000000000000" pitchFamily="2" charset="0"/>
              </a:rPr>
              <a:t>max</a:t>
            </a:r>
            <a:r>
              <a:rPr lang="bg-BG" sz="2000" dirty="0" smtClean="0">
                <a:latin typeface="Montserrat" panose="00000500000000000000" pitchFamily="2" charset="0"/>
              </a:rPr>
              <a:t>.</a:t>
            </a:r>
            <a:r>
              <a:rPr lang="fr-FR" sz="2000" dirty="0" smtClean="0">
                <a:latin typeface="Montserrat" panose="00000500000000000000" pitchFamily="2" charset="0"/>
              </a:rPr>
              <a:t>3.000.000</a:t>
            </a:r>
            <a:r>
              <a:rPr lang="fr-FR" sz="2000" dirty="0">
                <a:latin typeface="Montserrat" panose="00000500000000000000" pitchFamily="2" charset="0"/>
              </a:rPr>
              <a:t>€</a:t>
            </a:r>
          </a:p>
        </p:txBody>
      </p:sp>
      <p:sp>
        <p:nvSpPr>
          <p:cNvPr id="14" name="ZoneTexte 13">
            <a:extLst>
              <a:ext uri="{FF2B5EF4-FFF2-40B4-BE49-F238E27FC236}">
                <a16:creationId xmlns:a16="http://schemas.microsoft.com/office/drawing/2014/main" id="{8C354581-1EC0-4E78-A0CC-EF8F9656CA37}"/>
              </a:ext>
            </a:extLst>
          </p:cNvPr>
          <p:cNvSpPr txBox="1"/>
          <p:nvPr/>
        </p:nvSpPr>
        <p:spPr>
          <a:xfrm>
            <a:off x="6328403" y="2469119"/>
            <a:ext cx="2604529" cy="707886"/>
          </a:xfrm>
          <a:prstGeom prst="rect">
            <a:avLst/>
          </a:prstGeom>
          <a:noFill/>
        </p:spPr>
        <p:txBody>
          <a:bodyPr wrap="square" rtlCol="0">
            <a:spAutoFit/>
          </a:bodyPr>
          <a:lstStyle/>
          <a:p>
            <a:r>
              <a:rPr lang="bg-BG" sz="2000" dirty="0" smtClean="0">
                <a:latin typeface="Montserrat" panose="00000500000000000000" pitchFamily="2" charset="0"/>
              </a:rPr>
              <a:t>Трансфер</a:t>
            </a:r>
          </a:p>
          <a:p>
            <a:r>
              <a:rPr lang="bg-BG" sz="2000" dirty="0" smtClean="0">
                <a:latin typeface="Montserrat" panose="00000500000000000000" pitchFamily="2" charset="0"/>
              </a:rPr>
              <a:t>м</a:t>
            </a:r>
            <a:r>
              <a:rPr lang="fr-FR" sz="2000" dirty="0" smtClean="0">
                <a:latin typeface="Montserrat" panose="00000500000000000000" pitchFamily="2" charset="0"/>
              </a:rPr>
              <a:t>ax:1.000.000</a:t>
            </a:r>
            <a:r>
              <a:rPr lang="fr-FR" sz="2000" dirty="0">
                <a:latin typeface="Montserrat" panose="00000500000000000000" pitchFamily="2" charset="0"/>
              </a:rPr>
              <a:t>€</a:t>
            </a:r>
          </a:p>
        </p:txBody>
      </p:sp>
      <p:sp>
        <p:nvSpPr>
          <p:cNvPr id="3" name="ZoneTexte 2">
            <a:extLst>
              <a:ext uri="{FF2B5EF4-FFF2-40B4-BE49-F238E27FC236}">
                <a16:creationId xmlns:a16="http://schemas.microsoft.com/office/drawing/2014/main" id="{EFFF2342-8F49-49CD-9C9F-E6FD7D0920F0}"/>
              </a:ext>
            </a:extLst>
          </p:cNvPr>
          <p:cNvSpPr txBox="1"/>
          <p:nvPr/>
        </p:nvSpPr>
        <p:spPr>
          <a:xfrm>
            <a:off x="764483" y="3748913"/>
            <a:ext cx="8314971" cy="1631216"/>
          </a:xfrm>
          <a:prstGeom prst="rect">
            <a:avLst/>
          </a:prstGeom>
          <a:noFill/>
        </p:spPr>
        <p:txBody>
          <a:bodyPr wrap="square" rtlCol="0">
            <a:spAutoFit/>
          </a:bodyPr>
          <a:lstStyle/>
          <a:p>
            <a:r>
              <a:rPr lang="bg-BG" sz="2000" dirty="0" smtClean="0">
                <a:latin typeface="Montserrat" panose="00000500000000000000" pitchFamily="2" charset="0"/>
              </a:rPr>
              <a:t>Общ бюджет </a:t>
            </a:r>
            <a:r>
              <a:rPr lang="fr-FR" sz="2000" dirty="0" smtClean="0">
                <a:latin typeface="Montserrat" panose="00000500000000000000" pitchFamily="2" charset="0"/>
              </a:rPr>
              <a:t>= </a:t>
            </a:r>
            <a:r>
              <a:rPr lang="bg-BG" sz="2000" dirty="0" smtClean="0">
                <a:latin typeface="Montserrat" panose="00000500000000000000" pitchFamily="2" charset="0"/>
              </a:rPr>
              <a:t>ЕС</a:t>
            </a:r>
            <a:r>
              <a:rPr lang="fr-FR" sz="2000" dirty="0" smtClean="0">
                <a:latin typeface="Montserrat" panose="00000500000000000000" pitchFamily="2" charset="0"/>
              </a:rPr>
              <a:t> </a:t>
            </a:r>
            <a:r>
              <a:rPr lang="fr-FR" sz="2000" dirty="0">
                <a:latin typeface="Montserrat" panose="00000500000000000000" pitchFamily="2" charset="0"/>
              </a:rPr>
              <a:t>(80%) + </a:t>
            </a:r>
            <a:r>
              <a:rPr lang="bg-BG" sz="2000" dirty="0" smtClean="0">
                <a:latin typeface="Montserrat" panose="00000500000000000000" pitchFamily="2" charset="0"/>
              </a:rPr>
              <a:t>национално</a:t>
            </a:r>
            <a:r>
              <a:rPr lang="fr-FR" sz="2000" dirty="0" smtClean="0">
                <a:latin typeface="Montserrat" panose="00000500000000000000" pitchFamily="2" charset="0"/>
              </a:rPr>
              <a:t> (</a:t>
            </a:r>
            <a:r>
              <a:rPr lang="bg-BG" sz="2000" dirty="0" smtClean="0">
                <a:latin typeface="Montserrat" panose="00000500000000000000" pitchFamily="2" charset="0"/>
              </a:rPr>
              <a:t>20</a:t>
            </a:r>
            <a:r>
              <a:rPr lang="fr-FR" sz="2000" dirty="0" smtClean="0">
                <a:latin typeface="Montserrat" panose="00000500000000000000" pitchFamily="2" charset="0"/>
              </a:rPr>
              <a:t>%) </a:t>
            </a:r>
            <a:r>
              <a:rPr lang="bg-BG" sz="2000" dirty="0" err="1" smtClean="0">
                <a:latin typeface="Montserrat" panose="00000500000000000000" pitchFamily="2" charset="0"/>
              </a:rPr>
              <a:t>съ</a:t>
            </a:r>
            <a:r>
              <a:rPr lang="bg-BG" sz="2000" dirty="0" smtClean="0">
                <a:latin typeface="Montserrat" panose="00000500000000000000" pitchFamily="2" charset="0"/>
              </a:rPr>
              <a:t>-финансиране</a:t>
            </a:r>
          </a:p>
          <a:p>
            <a:endParaRPr lang="bg-BG" sz="2000" dirty="0">
              <a:latin typeface="Montserrat" panose="00000500000000000000" pitchFamily="2" charset="0"/>
            </a:endParaRPr>
          </a:p>
          <a:p>
            <a:r>
              <a:rPr lang="bg-BG" sz="2000" dirty="0" smtClean="0">
                <a:latin typeface="Montserrat" panose="00000500000000000000" pitchFamily="2" charset="0"/>
              </a:rPr>
              <a:t>Национално съфинансиране </a:t>
            </a:r>
            <a:r>
              <a:rPr lang="bg-BG" sz="2000" dirty="0" smtClean="0">
                <a:latin typeface="Montserrat" panose="00000500000000000000" pitchFamily="2" charset="0"/>
              </a:rPr>
              <a:t>за българските партньори = </a:t>
            </a:r>
            <a:r>
              <a:rPr lang="bg-BG" sz="2000" dirty="0" smtClean="0">
                <a:latin typeface="Montserrat" panose="00000500000000000000" pitchFamily="2" charset="0"/>
              </a:rPr>
              <a:t>15 % държавно + </a:t>
            </a:r>
            <a:r>
              <a:rPr lang="bg-BG" sz="2000" dirty="0" smtClean="0">
                <a:latin typeface="Montserrat" panose="00000500000000000000" pitchFamily="2" charset="0"/>
              </a:rPr>
              <a:t>5 % </a:t>
            </a:r>
            <a:r>
              <a:rPr lang="bg-BG" sz="2000" dirty="0" smtClean="0">
                <a:latin typeface="Montserrat" panose="00000500000000000000" pitchFamily="2" charset="0"/>
              </a:rPr>
              <a:t>собствен принос</a:t>
            </a:r>
            <a:endParaRPr lang="fr-FR" sz="2000" dirty="0">
              <a:latin typeface="Montserrat" panose="00000500000000000000" pitchFamily="2" charset="0"/>
            </a:endParaRPr>
          </a:p>
        </p:txBody>
      </p:sp>
    </p:spTree>
    <p:extLst>
      <p:ext uri="{BB962C8B-B14F-4D97-AF65-F5344CB8AC3E}">
        <p14:creationId xmlns:p14="http://schemas.microsoft.com/office/powerpoint/2010/main" val="270802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A99F809-E47E-48B0-9CC8-04B83DB53DCC}"/>
              </a:ext>
            </a:extLst>
          </p:cNvPr>
          <p:cNvSpPr txBox="1"/>
          <p:nvPr/>
        </p:nvSpPr>
        <p:spPr>
          <a:xfrm>
            <a:off x="905779" y="1561567"/>
            <a:ext cx="8363615" cy="1555811"/>
          </a:xfrm>
          <a:prstGeom prst="rect">
            <a:avLst/>
          </a:prstGeom>
          <a:noFill/>
        </p:spPr>
        <p:txBody>
          <a:bodyPr wrap="square" rtlCol="0">
            <a:spAutoFit/>
          </a:bodyPr>
          <a:lstStyle/>
          <a:p>
            <a:pPr algn="just">
              <a:lnSpc>
                <a:spcPct val="115000"/>
              </a:lnSpc>
              <a:spcBef>
                <a:spcPts val="600"/>
              </a:spcBef>
            </a:pPr>
            <a:endParaRPr lang="en-GB" sz="1400" b="1" i="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endParaRPr>
          </a:p>
          <a:p>
            <a:pPr marL="285750" indent="-285750" algn="just">
              <a:lnSpc>
                <a:spcPct val="115000"/>
              </a:lnSpc>
              <a:spcBef>
                <a:spcPts val="600"/>
              </a:spcBef>
              <a:buFont typeface="Wingdings" panose="05000000000000000000" pitchFamily="2" charset="2"/>
              <a:buChar char="ü"/>
            </a:pPr>
            <a:r>
              <a:rPr lang="bg-BG" sz="2000" b="1" i="1" dirty="0" smtClean="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Формуляр за кандидатстване, попълнен </a:t>
            </a:r>
            <a:r>
              <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в </a:t>
            </a:r>
            <a:r>
              <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hlinkClick r:id="rId3"/>
              </a:rPr>
              <a:t>платформа </a:t>
            </a:r>
            <a:r>
              <a:rPr lang="en-GB" sz="2000" b="1" i="1" dirty="0" err="1">
                <a:solidFill>
                  <a:srgbClr val="595959"/>
                </a:solidFill>
                <a:latin typeface="Montserrat" panose="00000500000000000000" pitchFamily="2" charset="0"/>
                <a:ea typeface="Times New Roman" panose="02020603050405020304" pitchFamily="18" charset="0"/>
                <a:cs typeface="Calibri" panose="020F0502020204030204" pitchFamily="34" charset="0"/>
                <a:hlinkClick r:id="rId3"/>
              </a:rPr>
              <a:t>Jems</a:t>
            </a:r>
            <a:r>
              <a:rPr lang="en-GB"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hlinkClick r:id="rId3"/>
              </a:rPr>
              <a:t> </a:t>
            </a:r>
            <a:r>
              <a:rPr lang="en-GB"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a:t>
            </a:r>
            <a:r>
              <a:rPr lang="bg-BG"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английски или френски</a:t>
            </a:r>
            <a:r>
              <a:rPr lang="en-GB"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a:t>
            </a:r>
            <a:r>
              <a:rPr lang="en-US"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преди</a:t>
            </a:r>
            <a:r>
              <a:rPr lang="en-US"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13.00</a:t>
            </a:r>
            <a:r>
              <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bg-BG"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a:t>
            </a:r>
            <a:r>
              <a:rPr lang="en-US"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CET) </a:t>
            </a:r>
            <a:r>
              <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на </a:t>
            </a:r>
            <a:r>
              <a:rPr lang="en-US"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27/10/2022</a:t>
            </a:r>
            <a:endParaRPr lang="bg-BG"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pPr marL="285750" indent="-285750" algn="just">
              <a:lnSpc>
                <a:spcPct val="115000"/>
              </a:lnSpc>
              <a:spcBef>
                <a:spcPts val="600"/>
              </a:spcBef>
              <a:buFont typeface="Wingdings" panose="05000000000000000000" pitchFamily="2" charset="2"/>
              <a:buChar char="ü"/>
            </a:pPr>
            <a:endParaRPr lang="fr-FR"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p:txBody>
      </p:sp>
      <p:sp>
        <p:nvSpPr>
          <p:cNvPr id="8" name="Titre 1">
            <a:extLst>
              <a:ext uri="{FF2B5EF4-FFF2-40B4-BE49-F238E27FC236}">
                <a16:creationId xmlns:a16="http://schemas.microsoft.com/office/drawing/2014/main" id="{07028CD7-F657-4C58-BE1B-54BA6C31FB29}"/>
              </a:ext>
            </a:extLst>
          </p:cNvPr>
          <p:cNvSpPr txBox="1">
            <a:spLocks/>
          </p:cNvSpPr>
          <p:nvPr/>
        </p:nvSpPr>
        <p:spPr>
          <a:xfrm>
            <a:off x="947738" y="605923"/>
            <a:ext cx="10011195" cy="483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g-BG" sz="2800" dirty="0" smtClean="0">
                <a:solidFill>
                  <a:srgbClr val="595959"/>
                </a:solidFill>
                <a:latin typeface="Montserrat SemiBold" pitchFamily="2" charset="0"/>
              </a:rPr>
              <a:t>Основни документи на проектното предложение</a:t>
            </a:r>
            <a:endParaRPr lang="fr-FR" sz="2800" dirty="0">
              <a:solidFill>
                <a:srgbClr val="595959"/>
              </a:solidFill>
              <a:latin typeface="Montserrat SemiBold" pitchFamily="2" charset="0"/>
            </a:endParaRPr>
          </a:p>
        </p:txBody>
      </p:sp>
      <p:sp>
        <p:nvSpPr>
          <p:cNvPr id="2" name="ZoneTexte 1">
            <a:extLst>
              <a:ext uri="{FF2B5EF4-FFF2-40B4-BE49-F238E27FC236}">
                <a16:creationId xmlns:a16="http://schemas.microsoft.com/office/drawing/2014/main" id="{611B176E-A065-44DC-96E4-F4011986E6F9}"/>
              </a:ext>
            </a:extLst>
          </p:cNvPr>
          <p:cNvSpPr txBox="1"/>
          <p:nvPr/>
        </p:nvSpPr>
        <p:spPr>
          <a:xfrm>
            <a:off x="839787" y="2972101"/>
            <a:ext cx="8495598" cy="2305246"/>
          </a:xfrm>
          <a:prstGeom prst="rect">
            <a:avLst/>
          </a:prstGeom>
          <a:solidFill>
            <a:srgbClr val="81C1D3">
              <a:alpha val="50196"/>
            </a:srgbClr>
          </a:solidFill>
          <a:ln>
            <a:noFill/>
          </a:ln>
        </p:spPr>
        <p:txBody>
          <a:bodyPr wrap="square" rtlCol="0">
            <a:spAutoFit/>
          </a:bodyPr>
          <a:lstStyle/>
          <a:p>
            <a:pPr marL="285750" indent="-285750" algn="just">
              <a:lnSpc>
                <a:spcPct val="115000"/>
              </a:lnSpc>
              <a:spcBef>
                <a:spcPts val="600"/>
              </a:spcBef>
              <a:buFont typeface="Wingdings" panose="05000000000000000000" pitchFamily="2" charset="2"/>
              <a:buChar char="ü"/>
            </a:pPr>
            <a:r>
              <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Задължителни </a:t>
            </a:r>
            <a:r>
              <a:rPr lang="bg-BG"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приложения </a:t>
            </a:r>
            <a:endParaRPr lang="fr-FR"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pPr marL="800100" lvl="1" indent="-342900" algn="just" fontAlgn="base">
              <a:lnSpc>
                <a:spcPct val="115000"/>
              </a:lnSpc>
              <a:spcBef>
                <a:spcPts val="600"/>
              </a:spcBef>
              <a:buSzPts val="1000"/>
              <a:buFont typeface="Symbol" panose="05050102010706020507" pitchFamily="18" charset="2"/>
              <a:buChar char=""/>
              <a:tabLst>
                <a:tab pos="457200" algn="l"/>
              </a:tabLst>
            </a:pPr>
            <a:r>
              <a:rPr lang="ru-RU"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Декларация за партньорство (вкл. Водещ партньор</a:t>
            </a:r>
            <a:r>
              <a:rPr lang="ru-RU"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a:t>
            </a:r>
          </a:p>
          <a:p>
            <a:pPr marL="800100" lvl="1" indent="-342900" algn="just" fontAlgn="base">
              <a:lnSpc>
                <a:spcPct val="115000"/>
              </a:lnSpc>
              <a:spcBef>
                <a:spcPts val="600"/>
              </a:spcBef>
              <a:buSzPts val="1000"/>
              <a:buFont typeface="Symbol" panose="05050102010706020507" pitchFamily="18" charset="2"/>
              <a:buChar char=""/>
              <a:tabLst>
                <a:tab pos="457200" algn="l"/>
              </a:tabLst>
            </a:pPr>
            <a:r>
              <a:rPr lang="bg-BG"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Подписана </a:t>
            </a:r>
            <a:r>
              <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последна страница на </a:t>
            </a:r>
            <a:r>
              <a:rPr lang="bg-BG" sz="20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формуляра за кандидатстване</a:t>
            </a:r>
            <a:endParaRPr lang="bg-BG" sz="20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pPr lvl="1" algn="just" fontAlgn="base">
              <a:lnSpc>
                <a:spcPct val="115000"/>
              </a:lnSpc>
              <a:spcBef>
                <a:spcPts val="600"/>
              </a:spcBef>
              <a:buSzPts val="1000"/>
              <a:tabLst>
                <a:tab pos="457200" algn="l"/>
              </a:tabLst>
            </a:pPr>
            <a:r>
              <a:rPr lang="bg-BG" sz="16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Приложенията трябва да се подадат преди</a:t>
            </a:r>
            <a:r>
              <a:rPr lang="en-US" sz="16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en-US" sz="16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13.00</a:t>
            </a:r>
            <a:r>
              <a:rPr lang="bg-BG" sz="16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a:t>
            </a:r>
            <a:r>
              <a:rPr lang="en-US" sz="16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CET) </a:t>
            </a:r>
            <a:r>
              <a:rPr lang="bg-BG" sz="16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на </a:t>
            </a:r>
            <a:r>
              <a:rPr lang="bg-BG" sz="16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10</a:t>
            </a:r>
            <a:r>
              <a:rPr lang="en-US" sz="16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/1</a:t>
            </a:r>
            <a:r>
              <a:rPr lang="bg-BG" sz="16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1</a:t>
            </a:r>
            <a:r>
              <a:rPr lang="en-US" sz="1600" b="1" i="1"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/2022</a:t>
            </a:r>
            <a:endParaRPr lang="bg-BG" sz="1600" b="1" i="1"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p:txBody>
      </p:sp>
      <p:pic>
        <p:nvPicPr>
          <p:cNvPr id="11" name="Image 10">
            <a:extLst>
              <a:ext uri="{FF2B5EF4-FFF2-40B4-BE49-F238E27FC236}">
                <a16:creationId xmlns:a16="http://schemas.microsoft.com/office/drawing/2014/main" id="{D01E64D2-AE5C-4E13-87BC-4C865EC6619C}"/>
              </a:ext>
            </a:extLst>
          </p:cNvPr>
          <p:cNvPicPr>
            <a:picLocks noChangeAspect="1"/>
          </p:cNvPicPr>
          <p:nvPr/>
        </p:nvPicPr>
        <p:blipFill>
          <a:blip r:embed="rId4"/>
          <a:stretch>
            <a:fillRect/>
          </a:stretch>
        </p:blipFill>
        <p:spPr>
          <a:xfrm>
            <a:off x="9927520" y="1561567"/>
            <a:ext cx="1734892" cy="711021"/>
          </a:xfrm>
          <a:prstGeom prst="rect">
            <a:avLst/>
          </a:prstGeom>
        </p:spPr>
      </p:pic>
      <p:pic>
        <p:nvPicPr>
          <p:cNvPr id="10" name="Graphique 9" descr="Contrat contour">
            <a:extLst>
              <a:ext uri="{FF2B5EF4-FFF2-40B4-BE49-F238E27FC236}">
                <a16:creationId xmlns:a16="http://schemas.microsoft.com/office/drawing/2014/main" id="{A1C6CC68-C916-440E-B532-01B0775B11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13741" y="2372644"/>
            <a:ext cx="1069030" cy="1069030"/>
          </a:xfrm>
          <a:prstGeom prst="rect">
            <a:avLst/>
          </a:prstGeom>
        </p:spPr>
      </p:pic>
      <p:pic>
        <p:nvPicPr>
          <p:cNvPr id="19" name="Graphique 18" descr="Calendrier journalier contour">
            <a:extLst>
              <a:ext uri="{FF2B5EF4-FFF2-40B4-BE49-F238E27FC236}">
                <a16:creationId xmlns:a16="http://schemas.microsoft.com/office/drawing/2014/main" id="{56A72221-154A-4070-A36A-E1C54E4F9F7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50983" y="3564419"/>
            <a:ext cx="914400" cy="914400"/>
          </a:xfrm>
          <a:prstGeom prst="rect">
            <a:avLst/>
          </a:prstGeom>
        </p:spPr>
      </p:pic>
    </p:spTree>
    <p:extLst>
      <p:ext uri="{BB962C8B-B14F-4D97-AF65-F5344CB8AC3E}">
        <p14:creationId xmlns:p14="http://schemas.microsoft.com/office/powerpoint/2010/main" val="19219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A99F809-E47E-48B0-9CC8-04B83DB53DCC}"/>
              </a:ext>
            </a:extLst>
          </p:cNvPr>
          <p:cNvSpPr txBox="1"/>
          <p:nvPr/>
        </p:nvSpPr>
        <p:spPr>
          <a:xfrm>
            <a:off x="839787" y="1680921"/>
            <a:ext cx="10874227" cy="3539430"/>
          </a:xfrm>
          <a:prstGeom prst="rect">
            <a:avLst/>
          </a:prstGeom>
          <a:noFill/>
        </p:spPr>
        <p:txBody>
          <a:bodyPr wrap="square" rtlCol="0">
            <a:spAutoFit/>
          </a:bodyPr>
          <a:lstStyle/>
          <a:p>
            <a:pPr marL="542925" indent="-180975"/>
            <a:r>
              <a:rPr lang="bg-BG" sz="1600" b="1" dirty="0" smtClean="0">
                <a:solidFill>
                  <a:srgbClr val="595959"/>
                </a:solidFill>
                <a:latin typeface="Montserrat" panose="00000500000000000000" pitchFamily="2" charset="0"/>
              </a:rPr>
              <a:t>Отваряне на поканата</a:t>
            </a:r>
            <a:r>
              <a:rPr lang="en-US" sz="1600" b="1" dirty="0" smtClean="0">
                <a:solidFill>
                  <a:srgbClr val="595959"/>
                </a:solidFill>
                <a:latin typeface="Montserrat" panose="00000500000000000000" pitchFamily="2" charset="0"/>
              </a:rPr>
              <a:t>: </a:t>
            </a:r>
            <a:r>
              <a:rPr lang="en-US" sz="1600" b="1" dirty="0">
                <a:solidFill>
                  <a:srgbClr val="595959"/>
                </a:solidFill>
                <a:highlight>
                  <a:srgbClr val="81C1D3"/>
                </a:highlight>
                <a:latin typeface="Montserrat" panose="00000500000000000000" pitchFamily="2" charset="0"/>
              </a:rPr>
              <a:t>27 </a:t>
            </a:r>
            <a:r>
              <a:rPr lang="bg-BG" sz="1600" b="1" dirty="0" smtClean="0">
                <a:solidFill>
                  <a:srgbClr val="595959"/>
                </a:solidFill>
                <a:highlight>
                  <a:srgbClr val="81C1D3"/>
                </a:highlight>
                <a:latin typeface="Montserrat" panose="00000500000000000000" pitchFamily="2" charset="0"/>
              </a:rPr>
              <a:t>юни</a:t>
            </a:r>
            <a:r>
              <a:rPr lang="en-US" sz="1600" b="1" dirty="0" smtClean="0">
                <a:solidFill>
                  <a:srgbClr val="595959"/>
                </a:solidFill>
                <a:highlight>
                  <a:srgbClr val="81C1D3"/>
                </a:highlight>
                <a:latin typeface="Montserrat" panose="00000500000000000000" pitchFamily="2" charset="0"/>
              </a:rPr>
              <a:t> </a:t>
            </a:r>
            <a:r>
              <a:rPr lang="en-US" sz="1600" b="1" dirty="0">
                <a:solidFill>
                  <a:srgbClr val="595959"/>
                </a:solidFill>
                <a:highlight>
                  <a:srgbClr val="81C1D3"/>
                </a:highlight>
                <a:latin typeface="Montserrat" panose="00000500000000000000" pitchFamily="2" charset="0"/>
              </a:rPr>
              <a:t>2022</a:t>
            </a:r>
          </a:p>
          <a:p>
            <a:pPr marL="542925" lvl="1" indent="-180975"/>
            <a:endParaRPr lang="en-US" sz="1600" b="1" dirty="0">
              <a:solidFill>
                <a:srgbClr val="595959"/>
              </a:solidFill>
              <a:latin typeface="Montserrat" panose="00000500000000000000" pitchFamily="2" charset="0"/>
            </a:endParaRPr>
          </a:p>
          <a:p>
            <a:pPr marL="542925" lvl="1" indent="-180975"/>
            <a:r>
              <a:rPr lang="bg-BG" sz="1600" b="1" dirty="0" smtClean="0">
                <a:solidFill>
                  <a:srgbClr val="595959"/>
                </a:solidFill>
                <a:latin typeface="Montserrat" panose="00000500000000000000" pitchFamily="2" charset="0"/>
              </a:rPr>
              <a:t>Информационни срещи </a:t>
            </a:r>
            <a:r>
              <a:rPr lang="en-US" sz="1600" b="1" dirty="0" smtClean="0">
                <a:solidFill>
                  <a:srgbClr val="595959"/>
                </a:solidFill>
                <a:latin typeface="Montserrat" panose="00000500000000000000" pitchFamily="2" charset="0"/>
              </a:rPr>
              <a:t>online</a:t>
            </a:r>
            <a:r>
              <a:rPr lang="bg-BG" sz="1600" b="1" dirty="0" smtClean="0">
                <a:solidFill>
                  <a:srgbClr val="595959"/>
                </a:solidFill>
                <a:latin typeface="Montserrat" panose="00000500000000000000" pitchFamily="2" charset="0"/>
              </a:rPr>
              <a:t> </a:t>
            </a:r>
            <a:r>
              <a:rPr lang="bg-BG" sz="1600" b="1" dirty="0" smtClean="0">
                <a:solidFill>
                  <a:srgbClr val="595959"/>
                </a:solidFill>
                <a:latin typeface="Montserrat" panose="00000500000000000000" pitchFamily="2" charset="0"/>
              </a:rPr>
              <a:t>за подпомагане на подготовката на проектни предложения</a:t>
            </a:r>
            <a:endParaRPr lang="en-US" sz="1600" b="1" dirty="0">
              <a:solidFill>
                <a:srgbClr val="595959"/>
              </a:solidFill>
              <a:latin typeface="Montserrat" panose="00000500000000000000" pitchFamily="2" charset="0"/>
            </a:endParaRPr>
          </a:p>
          <a:p>
            <a:pPr marL="542925" lvl="2" indent="-180975">
              <a:buFont typeface="Arial" panose="020B0604020202020204" pitchFamily="34" charset="0"/>
              <a:buChar char="•"/>
            </a:pPr>
            <a:r>
              <a:rPr lang="en-US" sz="1600" b="1" dirty="0">
                <a:solidFill>
                  <a:srgbClr val="595959"/>
                </a:solidFill>
                <a:latin typeface="Montserrat" panose="00000500000000000000" pitchFamily="2" charset="0"/>
              </a:rPr>
              <a:t>07/07:</a:t>
            </a:r>
            <a:r>
              <a:rPr lang="en-US" sz="1600" dirty="0">
                <a:solidFill>
                  <a:srgbClr val="595959"/>
                </a:solidFill>
                <a:latin typeface="Montserrat" panose="00000500000000000000" pitchFamily="2" charset="0"/>
              </a:rPr>
              <a:t> </a:t>
            </a:r>
            <a:r>
              <a:rPr lang="bg-BG" sz="1600" dirty="0" smtClean="0">
                <a:solidFill>
                  <a:srgbClr val="595959"/>
                </a:solidFill>
                <a:latin typeface="Montserrat" panose="00000500000000000000" pitchFamily="2" charset="0"/>
              </a:rPr>
              <a:t>Партньорства и логическа рамка, индикатори;</a:t>
            </a:r>
            <a:endParaRPr lang="en-US" sz="1600" dirty="0">
              <a:solidFill>
                <a:srgbClr val="595959"/>
              </a:solidFill>
              <a:latin typeface="Montserrat" panose="00000500000000000000" pitchFamily="2" charset="0"/>
            </a:endParaRPr>
          </a:p>
          <a:p>
            <a:pPr marL="542925" lvl="2" indent="-180975">
              <a:buFont typeface="Arial" panose="020B0604020202020204" pitchFamily="34" charset="0"/>
              <a:buChar char="•"/>
            </a:pPr>
            <a:r>
              <a:rPr lang="en-US" sz="1600" b="1" dirty="0">
                <a:solidFill>
                  <a:srgbClr val="595959"/>
                </a:solidFill>
                <a:latin typeface="Montserrat" panose="00000500000000000000" pitchFamily="2" charset="0"/>
              </a:rPr>
              <a:t>08/09:</a:t>
            </a:r>
            <a:r>
              <a:rPr lang="en-US" sz="1600" dirty="0">
                <a:solidFill>
                  <a:srgbClr val="595959"/>
                </a:solidFill>
                <a:latin typeface="Montserrat" panose="00000500000000000000" pitchFamily="2" charset="0"/>
              </a:rPr>
              <a:t> </a:t>
            </a:r>
            <a:r>
              <a:rPr lang="bg-BG" sz="1600" dirty="0" smtClean="0">
                <a:solidFill>
                  <a:srgbClr val="595959"/>
                </a:solidFill>
                <a:latin typeface="Montserrat" panose="00000500000000000000" pitchFamily="2" charset="0"/>
              </a:rPr>
              <a:t>Работен план, задължителни дейности </a:t>
            </a:r>
          </a:p>
          <a:p>
            <a:pPr marL="542925" lvl="2" indent="-180975">
              <a:buFont typeface="Arial" panose="020B0604020202020204" pitchFamily="34" charset="0"/>
              <a:buChar char="•"/>
            </a:pPr>
            <a:r>
              <a:rPr lang="en-US" sz="1600" b="1" dirty="0" smtClean="0">
                <a:solidFill>
                  <a:srgbClr val="595959"/>
                </a:solidFill>
                <a:latin typeface="Montserrat" panose="00000500000000000000" pitchFamily="2" charset="0"/>
              </a:rPr>
              <a:t>22/09</a:t>
            </a:r>
            <a:r>
              <a:rPr lang="en-US" sz="1600" b="1" dirty="0">
                <a:solidFill>
                  <a:srgbClr val="595959"/>
                </a:solidFill>
                <a:latin typeface="Montserrat" panose="00000500000000000000" pitchFamily="2" charset="0"/>
              </a:rPr>
              <a:t>: </a:t>
            </a:r>
            <a:r>
              <a:rPr lang="bg-BG" sz="1600" dirty="0" smtClean="0">
                <a:solidFill>
                  <a:srgbClr val="595959"/>
                </a:solidFill>
                <a:latin typeface="Montserrat" panose="00000500000000000000" pitchFamily="2" charset="0"/>
              </a:rPr>
              <a:t>Бюджет, допустимост на разходите, приложения; </a:t>
            </a:r>
            <a:endParaRPr lang="en-US" sz="1600" dirty="0">
              <a:solidFill>
                <a:srgbClr val="595959"/>
              </a:solidFill>
              <a:latin typeface="Montserrat" panose="00000500000000000000" pitchFamily="2" charset="0"/>
            </a:endParaRPr>
          </a:p>
          <a:p>
            <a:pPr marL="542925" lvl="2" indent="-180975">
              <a:buFont typeface="Arial" panose="020B0604020202020204" pitchFamily="34" charset="0"/>
              <a:buChar char="•"/>
            </a:pPr>
            <a:r>
              <a:rPr lang="fr-FR" sz="1600" b="1" dirty="0">
                <a:solidFill>
                  <a:srgbClr val="595959"/>
                </a:solidFill>
                <a:latin typeface="Montserrat" panose="00000500000000000000" pitchFamily="2" charset="0"/>
              </a:rPr>
              <a:t>06/10: </a:t>
            </a:r>
            <a:r>
              <a:rPr lang="bg-BG" sz="1600" dirty="0" smtClean="0">
                <a:solidFill>
                  <a:srgbClr val="595959"/>
                </a:solidFill>
                <a:latin typeface="Montserrat" panose="00000500000000000000" pitchFamily="2" charset="0"/>
              </a:rPr>
              <a:t>Въпроси и Отговори</a:t>
            </a:r>
            <a:endParaRPr lang="fr-FR" sz="1600" dirty="0">
              <a:solidFill>
                <a:srgbClr val="595959"/>
              </a:solidFill>
              <a:latin typeface="Montserrat" panose="00000500000000000000" pitchFamily="2" charset="0"/>
            </a:endParaRPr>
          </a:p>
          <a:p>
            <a:pPr marL="542925" lvl="2" indent="-180975"/>
            <a:endParaRPr lang="fr-FR" sz="1600" dirty="0">
              <a:solidFill>
                <a:srgbClr val="595959"/>
              </a:solidFill>
              <a:latin typeface="Montserrat" panose="00000500000000000000" pitchFamily="2" charset="0"/>
            </a:endParaRPr>
          </a:p>
          <a:p>
            <a:pPr marL="542925" indent="-180975"/>
            <a:r>
              <a:rPr lang="bg-BG" sz="1600" b="1" dirty="0" smtClean="0">
                <a:solidFill>
                  <a:srgbClr val="595959"/>
                </a:solidFill>
                <a:latin typeface="Montserrat" panose="00000500000000000000" pitchFamily="2" charset="0"/>
              </a:rPr>
              <a:t>Подаване на проектното предложение</a:t>
            </a:r>
            <a:r>
              <a:rPr lang="en-US" sz="1600" b="1" dirty="0" smtClean="0">
                <a:solidFill>
                  <a:srgbClr val="595959"/>
                </a:solidFill>
                <a:latin typeface="Montserrat" panose="00000500000000000000" pitchFamily="2" charset="0"/>
              </a:rPr>
              <a:t>:</a:t>
            </a:r>
            <a:endParaRPr lang="en-US" sz="1600" b="1" dirty="0">
              <a:solidFill>
                <a:srgbClr val="595959"/>
              </a:solidFill>
              <a:latin typeface="Montserrat" panose="00000500000000000000" pitchFamily="2" charset="0"/>
            </a:endParaRPr>
          </a:p>
          <a:p>
            <a:pPr marL="542925" lvl="1" indent="-180975">
              <a:buFont typeface="Arial" panose="020B0604020202020204" pitchFamily="34" charset="0"/>
              <a:buChar char="•"/>
            </a:pPr>
            <a:r>
              <a:rPr lang="en-US" sz="1600" b="1" dirty="0">
                <a:solidFill>
                  <a:srgbClr val="595959"/>
                </a:solidFill>
                <a:latin typeface="Montserrat" panose="00000500000000000000" pitchFamily="2" charset="0"/>
              </a:rPr>
              <a:t>27/10/2022</a:t>
            </a:r>
            <a:r>
              <a:rPr lang="en-US" sz="1600" dirty="0">
                <a:solidFill>
                  <a:srgbClr val="595959"/>
                </a:solidFill>
                <a:latin typeface="Montserrat" panose="00000500000000000000" pitchFamily="2" charset="0"/>
              </a:rPr>
              <a:t> </a:t>
            </a:r>
            <a:r>
              <a:rPr lang="bg-BG" sz="1600" dirty="0" smtClean="0">
                <a:solidFill>
                  <a:srgbClr val="595959"/>
                </a:solidFill>
                <a:latin typeface="Montserrat" panose="00000500000000000000" pitchFamily="2" charset="0"/>
              </a:rPr>
              <a:t>13:00</a:t>
            </a:r>
            <a:r>
              <a:rPr lang="en-US" sz="1600" dirty="0" smtClean="0">
                <a:solidFill>
                  <a:srgbClr val="595959"/>
                </a:solidFill>
                <a:latin typeface="Montserrat" panose="00000500000000000000" pitchFamily="2" charset="0"/>
              </a:rPr>
              <a:t>(</a:t>
            </a:r>
            <a:r>
              <a:rPr lang="bg-BG" sz="1600" dirty="0" smtClean="0">
                <a:solidFill>
                  <a:srgbClr val="595959"/>
                </a:solidFill>
                <a:latin typeface="Montserrat" panose="00000500000000000000" pitchFamily="2" charset="0"/>
              </a:rPr>
              <a:t>брюкселско време</a:t>
            </a:r>
            <a:r>
              <a:rPr lang="en-US" sz="1600" dirty="0" smtClean="0">
                <a:solidFill>
                  <a:srgbClr val="595959"/>
                </a:solidFill>
                <a:latin typeface="Montserrat" panose="00000500000000000000" pitchFamily="2" charset="0"/>
              </a:rPr>
              <a:t>): </a:t>
            </a:r>
            <a:r>
              <a:rPr lang="bg-BG" sz="1600" dirty="0" smtClean="0">
                <a:solidFill>
                  <a:srgbClr val="595959"/>
                </a:solidFill>
                <a:latin typeface="Montserrat" panose="00000500000000000000" pitchFamily="2" charset="0"/>
              </a:rPr>
              <a:t>Формуляр за кандидатстване, валидиран в „</a:t>
            </a:r>
            <a:r>
              <a:rPr lang="en-US" sz="1600" dirty="0" err="1" smtClean="0">
                <a:solidFill>
                  <a:srgbClr val="595959"/>
                </a:solidFill>
                <a:latin typeface="Montserrat" panose="00000500000000000000" pitchFamily="2" charset="0"/>
              </a:rPr>
              <a:t>Jems</a:t>
            </a:r>
            <a:r>
              <a:rPr lang="en-US" sz="1600" dirty="0">
                <a:solidFill>
                  <a:srgbClr val="595959"/>
                </a:solidFill>
                <a:latin typeface="Montserrat" panose="00000500000000000000" pitchFamily="2" charset="0"/>
              </a:rPr>
              <a:t>" </a:t>
            </a:r>
          </a:p>
          <a:p>
            <a:pPr marL="542925" lvl="1" indent="-180975">
              <a:buFont typeface="Arial" panose="020B0604020202020204" pitchFamily="34" charset="0"/>
              <a:buChar char="•"/>
            </a:pPr>
            <a:r>
              <a:rPr lang="en-US" sz="1600" b="1" dirty="0">
                <a:solidFill>
                  <a:srgbClr val="595959"/>
                </a:solidFill>
                <a:latin typeface="Montserrat" panose="00000500000000000000" pitchFamily="2" charset="0"/>
              </a:rPr>
              <a:t>10/11/2022 </a:t>
            </a:r>
            <a:r>
              <a:rPr lang="bg-BG" sz="1600" dirty="0">
                <a:solidFill>
                  <a:srgbClr val="595959"/>
                </a:solidFill>
                <a:latin typeface="Montserrat" panose="00000500000000000000" pitchFamily="2" charset="0"/>
              </a:rPr>
              <a:t>13:00</a:t>
            </a:r>
            <a:r>
              <a:rPr lang="en-US" sz="1600" dirty="0">
                <a:solidFill>
                  <a:srgbClr val="595959"/>
                </a:solidFill>
                <a:latin typeface="Montserrat" panose="00000500000000000000" pitchFamily="2" charset="0"/>
              </a:rPr>
              <a:t>(</a:t>
            </a:r>
            <a:r>
              <a:rPr lang="bg-BG" sz="1600" dirty="0">
                <a:solidFill>
                  <a:srgbClr val="595959"/>
                </a:solidFill>
                <a:latin typeface="Montserrat" panose="00000500000000000000" pitchFamily="2" charset="0"/>
              </a:rPr>
              <a:t>брюкселско време</a:t>
            </a:r>
            <a:r>
              <a:rPr lang="en-US" sz="1600" dirty="0" smtClean="0">
                <a:solidFill>
                  <a:srgbClr val="595959"/>
                </a:solidFill>
                <a:latin typeface="Montserrat" panose="00000500000000000000" pitchFamily="2" charset="0"/>
              </a:rPr>
              <a:t>)</a:t>
            </a:r>
            <a:r>
              <a:rPr lang="bg-BG" sz="1600" dirty="0" smtClean="0">
                <a:solidFill>
                  <a:srgbClr val="595959"/>
                </a:solidFill>
                <a:latin typeface="Montserrat" panose="00000500000000000000" pitchFamily="2" charset="0"/>
              </a:rPr>
              <a:t>: Задължителни приложения, качени в „</a:t>
            </a:r>
            <a:r>
              <a:rPr lang="en-US" sz="1600" dirty="0" err="1" smtClean="0">
                <a:solidFill>
                  <a:srgbClr val="595959"/>
                </a:solidFill>
                <a:latin typeface="Montserrat" panose="00000500000000000000" pitchFamily="2" charset="0"/>
              </a:rPr>
              <a:t>Jems</a:t>
            </a:r>
            <a:r>
              <a:rPr lang="bg-BG" sz="1600" dirty="0" smtClean="0">
                <a:solidFill>
                  <a:srgbClr val="595959"/>
                </a:solidFill>
                <a:latin typeface="Montserrat" panose="00000500000000000000" pitchFamily="2" charset="0"/>
              </a:rPr>
              <a:t>“</a:t>
            </a:r>
            <a:endParaRPr lang="en-US" sz="1600" dirty="0">
              <a:solidFill>
                <a:srgbClr val="595959"/>
              </a:solidFill>
              <a:latin typeface="Montserrat" panose="00000500000000000000" pitchFamily="2" charset="0"/>
            </a:endParaRPr>
          </a:p>
          <a:p>
            <a:pPr marL="542925" lvl="1" indent="-180975"/>
            <a:endParaRPr lang="en-US" sz="1600" dirty="0">
              <a:solidFill>
                <a:srgbClr val="595959"/>
              </a:solidFill>
              <a:latin typeface="Montserrat" panose="00000500000000000000" pitchFamily="2" charset="0"/>
            </a:endParaRPr>
          </a:p>
          <a:p>
            <a:pPr marL="542925" lvl="1" indent="-180975" defTabSz="352425"/>
            <a:r>
              <a:rPr lang="bg-BG" sz="1600" b="1" dirty="0" smtClean="0">
                <a:solidFill>
                  <a:srgbClr val="595959"/>
                </a:solidFill>
                <a:latin typeface="Montserrat" panose="00000500000000000000" pitchFamily="2" charset="0"/>
              </a:rPr>
              <a:t>Оценяване и подбор от Програмния комитет</a:t>
            </a:r>
            <a:r>
              <a:rPr lang="en-US" sz="1600" dirty="0" smtClean="0">
                <a:solidFill>
                  <a:srgbClr val="595959"/>
                </a:solidFill>
                <a:latin typeface="Montserrat" panose="00000500000000000000" pitchFamily="2" charset="0"/>
              </a:rPr>
              <a:t>: </a:t>
            </a:r>
            <a:endParaRPr lang="en-US" sz="1600" dirty="0">
              <a:solidFill>
                <a:srgbClr val="595959"/>
              </a:solidFill>
              <a:latin typeface="Montserrat" panose="00000500000000000000" pitchFamily="2" charset="0"/>
            </a:endParaRPr>
          </a:p>
          <a:p>
            <a:pPr marL="542925" lvl="1" indent="-180975">
              <a:buFont typeface="Arial" panose="020B0604020202020204" pitchFamily="34" charset="0"/>
              <a:buChar char="•"/>
            </a:pPr>
            <a:r>
              <a:rPr lang="bg-BG" sz="1600" dirty="0" smtClean="0">
                <a:solidFill>
                  <a:srgbClr val="595959"/>
                </a:solidFill>
                <a:latin typeface="Montserrat" panose="00000500000000000000" pitchFamily="2" charset="0"/>
              </a:rPr>
              <a:t>Ноември </a:t>
            </a:r>
            <a:r>
              <a:rPr lang="en-US" sz="1600" dirty="0" smtClean="0">
                <a:solidFill>
                  <a:srgbClr val="595959"/>
                </a:solidFill>
                <a:latin typeface="Montserrat" panose="00000500000000000000" pitchFamily="2" charset="0"/>
              </a:rPr>
              <a:t>2022</a:t>
            </a:r>
            <a:r>
              <a:rPr lang="bg-BG" sz="1600" dirty="0" smtClean="0">
                <a:solidFill>
                  <a:srgbClr val="595959"/>
                </a:solidFill>
                <a:latin typeface="Montserrat" panose="00000500000000000000" pitchFamily="2" charset="0"/>
              </a:rPr>
              <a:t>,</a:t>
            </a:r>
            <a:r>
              <a:rPr lang="en-US" sz="1600" dirty="0" smtClean="0">
                <a:solidFill>
                  <a:srgbClr val="595959"/>
                </a:solidFill>
                <a:latin typeface="Montserrat" panose="00000500000000000000" pitchFamily="2" charset="0"/>
              </a:rPr>
              <a:t> </a:t>
            </a:r>
            <a:r>
              <a:rPr lang="bg-BG" sz="1600" dirty="0" smtClean="0">
                <a:solidFill>
                  <a:srgbClr val="595959"/>
                </a:solidFill>
                <a:latin typeface="Montserrat" panose="00000500000000000000" pitchFamily="2" charset="0"/>
              </a:rPr>
              <a:t>до март </a:t>
            </a:r>
            <a:r>
              <a:rPr lang="fr-FR" sz="1600" dirty="0" smtClean="0">
                <a:solidFill>
                  <a:srgbClr val="595959"/>
                </a:solidFill>
                <a:latin typeface="Montserrat" panose="00000500000000000000" pitchFamily="2" charset="0"/>
              </a:rPr>
              <a:t>2023 (</a:t>
            </a:r>
            <a:r>
              <a:rPr lang="bg-BG" sz="1600" dirty="0" smtClean="0">
                <a:solidFill>
                  <a:srgbClr val="595959"/>
                </a:solidFill>
                <a:latin typeface="Montserrat" panose="00000500000000000000" pitchFamily="2" charset="0"/>
              </a:rPr>
              <a:t>в зависимост от броя получени проектни предложения</a:t>
            </a:r>
            <a:r>
              <a:rPr lang="fr-FR" sz="1600" dirty="0" smtClean="0">
                <a:solidFill>
                  <a:srgbClr val="595959"/>
                </a:solidFill>
                <a:latin typeface="Montserrat" panose="00000500000000000000" pitchFamily="2" charset="0"/>
              </a:rPr>
              <a:t>)</a:t>
            </a:r>
            <a:endParaRPr lang="en-US" sz="1600" dirty="0">
              <a:solidFill>
                <a:srgbClr val="595959"/>
              </a:solidFill>
              <a:latin typeface="Montserrat" panose="00000500000000000000" pitchFamily="2" charset="0"/>
            </a:endParaRPr>
          </a:p>
        </p:txBody>
      </p:sp>
      <p:sp>
        <p:nvSpPr>
          <p:cNvPr id="8" name="Titre 1">
            <a:extLst>
              <a:ext uri="{FF2B5EF4-FFF2-40B4-BE49-F238E27FC236}">
                <a16:creationId xmlns:a16="http://schemas.microsoft.com/office/drawing/2014/main" id="{07028CD7-F657-4C58-BE1B-54BA6C31FB29}"/>
              </a:ext>
            </a:extLst>
          </p:cNvPr>
          <p:cNvSpPr txBox="1">
            <a:spLocks/>
          </p:cNvSpPr>
          <p:nvPr/>
        </p:nvSpPr>
        <p:spPr>
          <a:xfrm>
            <a:off x="947738" y="562674"/>
            <a:ext cx="10011195" cy="526351"/>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bg-BG" dirty="0" smtClean="0">
                <a:solidFill>
                  <a:srgbClr val="595959"/>
                </a:solidFill>
              </a:rPr>
              <a:t>Календар</a:t>
            </a:r>
            <a:r>
              <a:rPr lang="bg-BG" dirty="0">
                <a:solidFill>
                  <a:srgbClr val="595959"/>
                </a:solidFill>
              </a:rPr>
              <a:t> </a:t>
            </a:r>
            <a:r>
              <a:rPr lang="bg-BG" dirty="0" smtClean="0">
                <a:solidFill>
                  <a:srgbClr val="595959"/>
                </a:solidFill>
              </a:rPr>
              <a:t>на поканата</a:t>
            </a:r>
            <a:endParaRPr lang="fr-FR" dirty="0">
              <a:solidFill>
                <a:srgbClr val="595959"/>
              </a:solidFill>
            </a:endParaRPr>
          </a:p>
        </p:txBody>
      </p:sp>
      <p:pic>
        <p:nvPicPr>
          <p:cNvPr id="6" name="Graphique 5" descr="Calendrier journalier contour">
            <a:extLst>
              <a:ext uri="{FF2B5EF4-FFF2-40B4-BE49-F238E27FC236}">
                <a16:creationId xmlns:a16="http://schemas.microsoft.com/office/drawing/2014/main" id="{E5DAC4B5-7E40-4D58-8578-457AFCDC0E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32499" y="416036"/>
            <a:ext cx="1634903" cy="1634903"/>
          </a:xfrm>
          <a:prstGeom prst="rect">
            <a:avLst/>
          </a:prstGeom>
        </p:spPr>
      </p:pic>
    </p:spTree>
    <p:extLst>
      <p:ext uri="{BB962C8B-B14F-4D97-AF65-F5344CB8AC3E}">
        <p14:creationId xmlns:p14="http://schemas.microsoft.com/office/powerpoint/2010/main" val="12599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ipe(down)">
                                      <p:cBhvr>
                                        <p:cTn id="29" dur="500"/>
                                        <p:tgtEl>
                                          <p:spTgt spid="4">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wipe(down)">
                                      <p:cBhvr>
                                        <p:cTn id="35" dur="500"/>
                                        <p:tgtEl>
                                          <p:spTgt spid="4">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wipe(down)">
                                      <p:cBhvr>
                                        <p:cTn id="40" dur="500"/>
                                        <p:tgtEl>
                                          <p:spTgt spid="4">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A99F809-E47E-48B0-9CC8-04B83DB53DCC}"/>
              </a:ext>
            </a:extLst>
          </p:cNvPr>
          <p:cNvSpPr txBox="1"/>
          <p:nvPr/>
        </p:nvSpPr>
        <p:spPr>
          <a:xfrm>
            <a:off x="614856" y="1089025"/>
            <a:ext cx="10836410" cy="3822585"/>
          </a:xfrm>
          <a:prstGeom prst="rect">
            <a:avLst/>
          </a:prstGeom>
          <a:noFill/>
        </p:spPr>
        <p:txBody>
          <a:bodyPr wrap="square" rtlCol="0">
            <a:spAutoFit/>
          </a:bodyPr>
          <a:lstStyle/>
          <a:p>
            <a:pPr marL="285750" indent="-285750">
              <a:lnSpc>
                <a:spcPct val="115000"/>
              </a:lnSpc>
              <a:spcBef>
                <a:spcPts val="600"/>
              </a:spcBef>
              <a:buFont typeface="Arial" panose="020B0604020202020204" pitchFamily="34" charset="0"/>
              <a:buChar char="•"/>
            </a:pPr>
            <a:r>
              <a:rPr lang="en-US" sz="1600" b="1" dirty="0" err="1">
                <a:solidFill>
                  <a:srgbClr val="595959"/>
                </a:solidFill>
                <a:latin typeface="Montserrat SemiBold" pitchFamily="2" charset="0"/>
                <a:ea typeface="Times New Roman" panose="02020603050405020304" pitchFamily="18" charset="0"/>
                <a:cs typeface="Calibri" panose="020F0502020204030204" pitchFamily="34" charset="0"/>
                <a:hlinkClick r:id="rId3"/>
              </a:rPr>
              <a:t>Programme</a:t>
            </a:r>
            <a:r>
              <a:rPr lang="en-US" sz="1600" b="1" dirty="0">
                <a:solidFill>
                  <a:srgbClr val="595959"/>
                </a:solidFill>
                <a:latin typeface="Montserrat SemiBold" pitchFamily="2" charset="0"/>
                <a:ea typeface="Times New Roman" panose="02020603050405020304" pitchFamily="18" charset="0"/>
                <a:cs typeface="Calibri" panose="020F0502020204030204" pitchFamily="34" charset="0"/>
                <a:hlinkClick r:id="rId3"/>
              </a:rPr>
              <a:t> webpage dedicated to the call</a:t>
            </a:r>
            <a:r>
              <a:rPr lang="en-US" sz="1600" b="1" dirty="0">
                <a:solidFill>
                  <a:srgbClr val="595959"/>
                </a:solidFill>
                <a:latin typeface="Montserrat SemiBold" pitchFamily="2" charset="0"/>
                <a:ea typeface="Times New Roman" panose="02020603050405020304" pitchFamily="18" charset="0"/>
                <a:cs typeface="Calibri" panose="020F0502020204030204" pitchFamily="34" charset="0"/>
              </a:rPr>
              <a:t>: </a:t>
            </a:r>
          </a:p>
          <a:p>
            <a:pPr marL="742950" lvl="1" indent="-285750">
              <a:lnSpc>
                <a:spcPct val="115000"/>
              </a:lnSpc>
              <a:spcBef>
                <a:spcPts val="600"/>
              </a:spcBef>
              <a:buFont typeface="Arial" panose="020B0604020202020204" pitchFamily="34" charset="0"/>
              <a:buChar char="•"/>
            </a:pPr>
            <a:r>
              <a:rPr lang="en-US" sz="1600"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The Terms of Reference and its technical data sheet </a:t>
            </a:r>
            <a:r>
              <a:rPr lang="en-US" sz="16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including the eligibility and assessment criteria</a:t>
            </a:r>
          </a:p>
          <a:p>
            <a:pPr marL="742950" lvl="1" indent="-285750">
              <a:lnSpc>
                <a:spcPct val="115000"/>
              </a:lnSpc>
              <a:spcBef>
                <a:spcPts val="600"/>
              </a:spcBef>
              <a:buFont typeface="Arial" panose="020B0604020202020204" pitchFamily="34" charset="0"/>
              <a:buChar char="•"/>
            </a:pPr>
            <a:r>
              <a:rPr lang="en-US" sz="1600"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The Word application form template </a:t>
            </a:r>
            <a:r>
              <a:rPr lang="en-US" sz="16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(courtesy version, provided for information with specific indications to facilitate the writing of the proposal)</a:t>
            </a:r>
          </a:p>
          <a:p>
            <a:pPr marL="285750" indent="-285750">
              <a:lnSpc>
                <a:spcPct val="115000"/>
              </a:lnSpc>
              <a:spcBef>
                <a:spcPts val="600"/>
              </a:spcBef>
              <a:buFont typeface="Arial" panose="020B0604020202020204" pitchFamily="34" charset="0"/>
              <a:buChar char="•"/>
            </a:pP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The </a:t>
            </a:r>
            <a:r>
              <a:rPr lang="en-US" sz="1600" dirty="0" err="1">
                <a:solidFill>
                  <a:srgbClr val="595959"/>
                </a:solidFill>
                <a:latin typeface="Montserrat SemiBold" pitchFamily="2" charset="0"/>
                <a:ea typeface="Times New Roman" panose="02020603050405020304" pitchFamily="18" charset="0"/>
                <a:cs typeface="Calibri" panose="020F0502020204030204" pitchFamily="34" charset="0"/>
              </a:rPr>
              <a:t>Programme</a:t>
            </a: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 Manual</a:t>
            </a:r>
          </a:p>
          <a:p>
            <a:pPr marL="285750" indent="-285750">
              <a:lnSpc>
                <a:spcPct val="115000"/>
              </a:lnSpc>
              <a:spcBef>
                <a:spcPts val="600"/>
              </a:spcBef>
              <a:buFont typeface="Arial" panose="020B0604020202020204" pitchFamily="34" charset="0"/>
              <a:buChar char="•"/>
            </a:pP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The </a:t>
            </a:r>
            <a:r>
              <a:rPr lang="en-US" sz="1600" dirty="0" err="1">
                <a:solidFill>
                  <a:srgbClr val="595959"/>
                </a:solidFill>
                <a:latin typeface="Montserrat SemiBold" pitchFamily="2" charset="0"/>
                <a:ea typeface="Times New Roman" panose="02020603050405020304" pitchFamily="18" charset="0"/>
                <a:cs typeface="Calibri" panose="020F0502020204030204" pitchFamily="34" charset="0"/>
              </a:rPr>
              <a:t>Jems</a:t>
            </a: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 guide for entering the proposal on the </a:t>
            </a:r>
            <a:r>
              <a:rPr lang="en-US" sz="1600" dirty="0" err="1">
                <a:solidFill>
                  <a:srgbClr val="595959"/>
                </a:solidFill>
                <a:latin typeface="Montserrat SemiBold" pitchFamily="2" charset="0"/>
                <a:ea typeface="Times New Roman" panose="02020603050405020304" pitchFamily="18" charset="0"/>
                <a:cs typeface="Calibri" panose="020F0502020204030204" pitchFamily="34" charset="0"/>
              </a:rPr>
              <a:t>Programme</a:t>
            </a: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 IT tool</a:t>
            </a:r>
          </a:p>
          <a:p>
            <a:pPr marL="285750" indent="-285750">
              <a:lnSpc>
                <a:spcPct val="115000"/>
              </a:lnSpc>
              <a:spcBef>
                <a:spcPts val="600"/>
              </a:spcBef>
              <a:buFont typeface="Arial" panose="020B0604020202020204" pitchFamily="34" charset="0"/>
              <a:buChar char="•"/>
            </a:pP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The Euro-MED 21-27 Cooperation </a:t>
            </a:r>
            <a:r>
              <a:rPr lang="en-US" sz="1600" dirty="0" err="1">
                <a:solidFill>
                  <a:srgbClr val="595959"/>
                </a:solidFill>
                <a:latin typeface="Montserrat SemiBold" pitchFamily="2" charset="0"/>
                <a:ea typeface="Times New Roman" panose="02020603050405020304" pitchFamily="18" charset="0"/>
                <a:cs typeface="Calibri" panose="020F0502020204030204" pitchFamily="34" charset="0"/>
              </a:rPr>
              <a:t>Programme</a:t>
            </a: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 and its annexes</a:t>
            </a:r>
          </a:p>
          <a:p>
            <a:pPr marL="285750" indent="-285750">
              <a:lnSpc>
                <a:spcPct val="115000"/>
              </a:lnSpc>
              <a:spcBef>
                <a:spcPts val="600"/>
              </a:spcBef>
              <a:buFont typeface="Arial" panose="020B0604020202020204" pitchFamily="34" charset="0"/>
              <a:buChar char="•"/>
            </a:pP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The Euro-MED 21-27 Communication Strategy</a:t>
            </a:r>
          </a:p>
          <a:p>
            <a:pPr marL="285750" indent="-285750">
              <a:lnSpc>
                <a:spcPct val="115000"/>
              </a:lnSpc>
              <a:spcBef>
                <a:spcPts val="600"/>
              </a:spcBef>
              <a:buFont typeface="Arial" panose="020B0604020202020204" pitchFamily="34" charset="0"/>
              <a:buChar char="•"/>
            </a:pP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The Euro-MED 21-27 Results Amplification Strategy</a:t>
            </a:r>
          </a:p>
          <a:p>
            <a:pPr marL="285750" indent="-285750">
              <a:lnSpc>
                <a:spcPct val="115000"/>
              </a:lnSpc>
              <a:spcBef>
                <a:spcPts val="600"/>
              </a:spcBef>
              <a:buFont typeface="Arial" panose="020B0604020202020204" pitchFamily="34" charset="0"/>
              <a:buChar char="•"/>
            </a:pPr>
            <a:r>
              <a:rPr lang="en-US" sz="1600" dirty="0">
                <a:solidFill>
                  <a:srgbClr val="595959"/>
                </a:solidFill>
                <a:latin typeface="Montserrat SemiBold" pitchFamily="2" charset="0"/>
                <a:ea typeface="Times New Roman" panose="02020603050405020304" pitchFamily="18" charset="0"/>
                <a:cs typeface="Calibri" panose="020F0502020204030204" pitchFamily="34" charset="0"/>
              </a:rPr>
              <a:t>The online FAQ</a:t>
            </a:r>
          </a:p>
        </p:txBody>
      </p:sp>
      <p:sp>
        <p:nvSpPr>
          <p:cNvPr id="8" name="Titre 1">
            <a:extLst>
              <a:ext uri="{FF2B5EF4-FFF2-40B4-BE49-F238E27FC236}">
                <a16:creationId xmlns:a16="http://schemas.microsoft.com/office/drawing/2014/main" id="{07028CD7-F657-4C58-BE1B-54BA6C31FB29}"/>
              </a:ext>
            </a:extLst>
          </p:cNvPr>
          <p:cNvSpPr txBox="1">
            <a:spLocks/>
          </p:cNvSpPr>
          <p:nvPr/>
        </p:nvSpPr>
        <p:spPr>
          <a:xfrm>
            <a:off x="947738" y="654541"/>
            <a:ext cx="10011195" cy="434484"/>
          </a:xfrm>
          <a:prstGeom prst="rect">
            <a:avLst/>
          </a:prstGeom>
        </p:spPr>
        <p:txBody>
          <a:bodyPr vert="horz" lIns="91440" tIns="45720" rIns="91440" bIns="45720" rtlCol="0" anchor="ctr">
            <a:normAutofit fontScale="92500" lnSpcReduction="10000"/>
          </a:bodyPr>
          <a:lstStyle>
            <a:defPPr>
              <a:defRPr lang="en-US"/>
            </a:defPPr>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bg-BG" dirty="0" smtClean="0">
                <a:solidFill>
                  <a:srgbClr val="595959"/>
                </a:solidFill>
              </a:rPr>
              <a:t>Допълнителна информация</a:t>
            </a:r>
            <a:endParaRPr lang="fr-FR" dirty="0">
              <a:solidFill>
                <a:srgbClr val="595959"/>
              </a:solidFill>
            </a:endParaRPr>
          </a:p>
        </p:txBody>
      </p:sp>
    </p:spTree>
    <p:extLst>
      <p:ext uri="{BB962C8B-B14F-4D97-AF65-F5344CB8AC3E}">
        <p14:creationId xmlns:p14="http://schemas.microsoft.com/office/powerpoint/2010/main" val="240657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5BCE7-3A17-4D11-BF08-1A7A67E30038}"/>
              </a:ext>
            </a:extLst>
          </p:cNvPr>
          <p:cNvSpPr txBox="1">
            <a:spLocks/>
          </p:cNvSpPr>
          <p:nvPr/>
        </p:nvSpPr>
        <p:spPr>
          <a:xfrm>
            <a:off x="947738" y="608918"/>
            <a:ext cx="8102014" cy="4766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g-BG" sz="2800" dirty="0" smtClean="0">
                <a:solidFill>
                  <a:srgbClr val="595959"/>
                </a:solidFill>
                <a:latin typeface="Montserrat SemiBold" pitchFamily="2" charset="0"/>
              </a:rPr>
              <a:t>Национален орган </a:t>
            </a:r>
            <a:endParaRPr lang="fr-FR" sz="2800" dirty="0">
              <a:solidFill>
                <a:srgbClr val="595959"/>
              </a:solidFill>
              <a:latin typeface="Montserrat SemiBold" pitchFamily="2" charset="0"/>
            </a:endParaRPr>
          </a:p>
        </p:txBody>
      </p:sp>
      <p:sp>
        <p:nvSpPr>
          <p:cNvPr id="3" name="ZoneTexte 11">
            <a:extLst>
              <a:ext uri="{FF2B5EF4-FFF2-40B4-BE49-F238E27FC236}">
                <a16:creationId xmlns:a16="http://schemas.microsoft.com/office/drawing/2014/main" id="{D0791F3D-0079-4870-9CD6-A805D52F9317}"/>
              </a:ext>
            </a:extLst>
          </p:cNvPr>
          <p:cNvSpPr txBox="1"/>
          <p:nvPr/>
        </p:nvSpPr>
        <p:spPr>
          <a:xfrm>
            <a:off x="835871" y="1954283"/>
            <a:ext cx="10928666" cy="270535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29"/>
              </a:spcAft>
              <a:buClrTx/>
              <a:buSzTx/>
              <a:buFont typeface="Arial" panose="020B0604020202020204" pitchFamily="34" charset="0"/>
              <a:buChar char="•"/>
              <a:tabLst/>
              <a:defRPr/>
            </a:pPr>
            <a:r>
              <a:rPr lang="bg-BG" sz="2000" spc="-10" dirty="0" smtClean="0">
                <a:effectLst/>
                <a:latin typeface="Montserrat" panose="00000500000000000000" pitchFamily="2" charset="0"/>
                <a:ea typeface="Times New Roman" panose="02020603050405020304" pitchFamily="18" charset="0"/>
                <a:cs typeface="Calibri" panose="020F0502020204030204" pitchFamily="34" charset="0"/>
              </a:rPr>
              <a:t>Дирекция „Управление на териториалното сътрудничество“, МРРБ, изпълнява функциите на Национален орган по програмата;</a:t>
            </a:r>
          </a:p>
          <a:p>
            <a:pPr marL="285750" marR="0" lvl="0" indent="-285750" algn="l" defTabSz="914400" rtl="0" eaLnBrk="1" fontAlgn="auto" latinLnBrk="0" hangingPunct="1">
              <a:lnSpc>
                <a:spcPct val="107000"/>
              </a:lnSpc>
              <a:spcBef>
                <a:spcPts val="0"/>
              </a:spcBef>
              <a:spcAft>
                <a:spcPts val="829"/>
              </a:spcAft>
              <a:buClrTx/>
              <a:buSzTx/>
              <a:buFont typeface="Arial" panose="020B0604020202020204" pitchFamily="34" charset="0"/>
              <a:buChar char="•"/>
              <a:tabLst/>
              <a:defRPr/>
            </a:pPr>
            <a:r>
              <a:rPr lang="bg-BG" sz="2000" spc="-10" dirty="0" smtClean="0">
                <a:latin typeface="Montserrat" panose="00000500000000000000" pitchFamily="2" charset="0"/>
                <a:ea typeface="Times New Roman" panose="02020603050405020304" pitchFamily="18" charset="0"/>
                <a:cs typeface="Calibri" panose="020F0502020204030204" pitchFamily="34" charset="0"/>
              </a:rPr>
              <a:t>Националният орган осигурява национално </a:t>
            </a:r>
            <a:r>
              <a:rPr lang="bg-BG" sz="2000" spc="-10" dirty="0" err="1" smtClean="0">
                <a:latin typeface="Montserrat" panose="00000500000000000000" pitchFamily="2" charset="0"/>
                <a:ea typeface="Times New Roman" panose="02020603050405020304" pitchFamily="18" charset="0"/>
                <a:cs typeface="Calibri" panose="020F0502020204030204" pitchFamily="34" charset="0"/>
              </a:rPr>
              <a:t>съ</a:t>
            </a:r>
            <a:r>
              <a:rPr lang="bg-BG" sz="2000" spc="-10" dirty="0" smtClean="0">
                <a:latin typeface="Montserrat" panose="00000500000000000000" pitchFamily="2" charset="0"/>
                <a:ea typeface="Times New Roman" panose="02020603050405020304" pitchFamily="18" charset="0"/>
                <a:cs typeface="Calibri" panose="020F0502020204030204" pitchFamily="34" charset="0"/>
              </a:rPr>
              <a:t>-финансиране и осъществява първо ниво на контрол; </a:t>
            </a:r>
            <a:endParaRPr lang="bg-BG" sz="2000" spc="-10" dirty="0" smtClean="0">
              <a:effectLst/>
              <a:latin typeface="Montserrat" panose="00000500000000000000"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29"/>
              </a:spcAft>
              <a:buClrTx/>
              <a:buSzTx/>
              <a:buFont typeface="Arial" panose="020B0604020202020204" pitchFamily="34" charset="0"/>
              <a:buChar char="•"/>
              <a:tabLst/>
              <a:defRPr/>
            </a:pPr>
            <a:r>
              <a:rPr lang="bg-BG" sz="2000" spc="-10" dirty="0" smtClean="0">
                <a:effectLst/>
                <a:latin typeface="Montserrat" panose="00000500000000000000" pitchFamily="2" charset="0"/>
                <a:ea typeface="Times New Roman" panose="02020603050405020304" pitchFamily="18" charset="0"/>
                <a:cs typeface="Calibri" panose="020F0502020204030204" pitchFamily="34" charset="0"/>
              </a:rPr>
              <a:t>Системата за първо ниво на контрол е изградена на опита от подобни програми през програмен период 2014-2020;</a:t>
            </a:r>
          </a:p>
          <a:p>
            <a:pPr marL="285750" marR="0" lvl="0" indent="-285750" algn="l" defTabSz="914400" rtl="0" eaLnBrk="1" fontAlgn="auto" latinLnBrk="0" hangingPunct="1">
              <a:lnSpc>
                <a:spcPct val="107000"/>
              </a:lnSpc>
              <a:spcBef>
                <a:spcPts val="0"/>
              </a:spcBef>
              <a:spcAft>
                <a:spcPts val="829"/>
              </a:spcAft>
              <a:buClrTx/>
              <a:buSzTx/>
              <a:buFont typeface="Arial" panose="020B0604020202020204" pitchFamily="34" charset="0"/>
              <a:buChar char="•"/>
              <a:tabLst/>
              <a:defRPr/>
            </a:pPr>
            <a:r>
              <a:rPr lang="bg-BG" sz="2000" spc="-10" dirty="0" smtClean="0">
                <a:effectLst/>
                <a:latin typeface="Montserrat" panose="00000500000000000000" pitchFamily="2" charset="0"/>
                <a:ea typeface="Times New Roman" panose="02020603050405020304" pitchFamily="18" charset="0"/>
                <a:cs typeface="Calibri" panose="020F0502020204030204" pitchFamily="34" charset="0"/>
              </a:rPr>
              <a:t>Националното </a:t>
            </a:r>
            <a:r>
              <a:rPr lang="bg-BG" sz="2000" spc="-10" dirty="0" err="1" smtClean="0">
                <a:effectLst/>
                <a:latin typeface="Montserrat" panose="00000500000000000000" pitchFamily="2" charset="0"/>
                <a:ea typeface="Times New Roman" panose="02020603050405020304" pitchFamily="18" charset="0"/>
                <a:cs typeface="Calibri" panose="020F0502020204030204" pitchFamily="34" charset="0"/>
              </a:rPr>
              <a:t>съ</a:t>
            </a:r>
            <a:r>
              <a:rPr lang="bg-BG" sz="2000" spc="-10" dirty="0" smtClean="0">
                <a:effectLst/>
                <a:latin typeface="Montserrat" panose="00000500000000000000" pitchFamily="2" charset="0"/>
                <a:ea typeface="Times New Roman" panose="02020603050405020304" pitchFamily="18" charset="0"/>
                <a:cs typeface="Calibri" panose="020F0502020204030204" pitchFamily="34" charset="0"/>
              </a:rPr>
              <a:t>-финансиране е 15 %, а 5 % е собствен принос;</a:t>
            </a:r>
          </a:p>
        </p:txBody>
      </p:sp>
    </p:spTree>
    <p:extLst>
      <p:ext uri="{BB962C8B-B14F-4D97-AF65-F5344CB8AC3E}">
        <p14:creationId xmlns:p14="http://schemas.microsoft.com/office/powerpoint/2010/main" val="177280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9610" y="2364058"/>
            <a:ext cx="7750097" cy="646331"/>
          </a:xfrm>
          <a:prstGeom prst="rect">
            <a:avLst/>
          </a:prstGeom>
          <a:noFill/>
        </p:spPr>
        <p:txBody>
          <a:bodyPr wrap="square" rtlCol="0">
            <a:spAutoFit/>
          </a:bodyPr>
          <a:lstStyle/>
          <a:p>
            <a:r>
              <a:rPr lang="bg-BG" sz="3600" dirty="0" smtClean="0"/>
              <a:t>Благодаря за вниманието!</a:t>
            </a:r>
            <a:endParaRPr lang="bg-BG" sz="3600" dirty="0"/>
          </a:p>
        </p:txBody>
      </p:sp>
      <p:sp>
        <p:nvSpPr>
          <p:cNvPr id="3" name="TextBox 2"/>
          <p:cNvSpPr txBox="1"/>
          <p:nvPr/>
        </p:nvSpPr>
        <p:spPr>
          <a:xfrm>
            <a:off x="2564780" y="4014439"/>
            <a:ext cx="8118088" cy="1200329"/>
          </a:xfrm>
          <a:prstGeom prst="rect">
            <a:avLst/>
          </a:prstGeom>
          <a:noFill/>
        </p:spPr>
        <p:txBody>
          <a:bodyPr wrap="square" rtlCol="0">
            <a:spAutoFit/>
          </a:bodyPr>
          <a:lstStyle/>
          <a:p>
            <a:r>
              <a:rPr lang="bg-BG" dirty="0" smtClean="0"/>
              <a:t>За информация:</a:t>
            </a:r>
          </a:p>
          <a:p>
            <a:endParaRPr lang="en-US" dirty="0" smtClean="0">
              <a:hlinkClick r:id="rId2"/>
            </a:endParaRPr>
          </a:p>
          <a:p>
            <a:r>
              <a:rPr lang="en-US" dirty="0" smtClean="0">
                <a:hlinkClick r:id="rId2"/>
              </a:rPr>
              <a:t>www.mrrb.bg</a:t>
            </a:r>
            <a:endParaRPr lang="en-US" dirty="0" smtClean="0"/>
          </a:p>
          <a:p>
            <a:r>
              <a:rPr lang="en-US" dirty="0" smtClean="0">
                <a:hlinkClick r:id="rId3"/>
              </a:rPr>
              <a:t>www.interreg-euro-med.eu</a:t>
            </a:r>
            <a:r>
              <a:rPr lang="en-US" dirty="0" smtClean="0"/>
              <a:t> </a:t>
            </a:r>
            <a:endParaRPr lang="bg-BG" dirty="0"/>
          </a:p>
        </p:txBody>
      </p:sp>
    </p:spTree>
    <p:extLst>
      <p:ext uri="{BB962C8B-B14F-4D97-AF65-F5344CB8AC3E}">
        <p14:creationId xmlns:p14="http://schemas.microsoft.com/office/powerpoint/2010/main" val="427402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rte&#10;&#10;Description générée automatiquement">
            <a:extLst>
              <a:ext uri="{FF2B5EF4-FFF2-40B4-BE49-F238E27FC236}">
                <a16:creationId xmlns:a16="http://schemas.microsoft.com/office/drawing/2014/main" id="{AF91880F-F2E0-44AF-9E80-0E46AD967E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5873" t="3675" r="3017" b="1361"/>
          <a:stretch/>
        </p:blipFill>
        <p:spPr>
          <a:xfrm>
            <a:off x="4371076" y="0"/>
            <a:ext cx="7819268" cy="5603071"/>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Encre 8">
                <a:extLst>
                  <a:ext uri="{FF2B5EF4-FFF2-40B4-BE49-F238E27FC236}">
                    <a16:creationId xmlns:a16="http://schemas.microsoft.com/office/drawing/2014/main" id="{1F06943F-E21E-44D7-B593-047BACCE482A}"/>
                  </a:ext>
                </a:extLst>
              </p14:cNvPr>
              <p14:cNvContentPartPr/>
              <p14:nvPr/>
            </p14:nvContentPartPr>
            <p14:xfrm>
              <a:off x="4723073" y="219473"/>
              <a:ext cx="360" cy="6480"/>
            </p14:xfrm>
          </p:contentPart>
        </mc:Choice>
        <mc:Fallback xmlns="">
          <p:pic>
            <p:nvPicPr>
              <p:cNvPr id="9" name="Encre 8">
                <a:extLst>
                  <a:ext uri="{FF2B5EF4-FFF2-40B4-BE49-F238E27FC236}">
                    <a16:creationId xmlns:a16="http://schemas.microsoft.com/office/drawing/2014/main" id="{1F06943F-E21E-44D7-B593-047BACCE482A}"/>
                  </a:ext>
                </a:extLst>
              </p:cNvPr>
              <p:cNvPicPr/>
              <p:nvPr/>
            </p:nvPicPr>
            <p:blipFill>
              <a:blip r:embed="rId6"/>
              <a:stretch>
                <a:fillRect/>
              </a:stretch>
            </p:blipFill>
            <p:spPr>
              <a:xfrm>
                <a:off x="4714073" y="210473"/>
                <a:ext cx="18000" cy="24120"/>
              </a:xfrm>
              <a:prstGeom prst="rect">
                <a:avLst/>
              </a:prstGeom>
            </p:spPr>
          </p:pic>
        </mc:Fallback>
      </mc:AlternateContent>
      <p:sp>
        <p:nvSpPr>
          <p:cNvPr id="32" name="Titre 1">
            <a:extLst>
              <a:ext uri="{FF2B5EF4-FFF2-40B4-BE49-F238E27FC236}">
                <a16:creationId xmlns:a16="http://schemas.microsoft.com/office/drawing/2014/main" id="{452922E9-9223-4745-BEC9-E156F36D7009}"/>
              </a:ext>
            </a:extLst>
          </p:cNvPr>
          <p:cNvSpPr>
            <a:spLocks noGrp="1"/>
          </p:cNvSpPr>
          <p:nvPr>
            <p:ph type="title"/>
          </p:nvPr>
        </p:nvSpPr>
        <p:spPr>
          <a:xfrm>
            <a:off x="763964" y="738368"/>
            <a:ext cx="3980330" cy="923330"/>
          </a:xfrm>
        </p:spPr>
        <p:txBody>
          <a:bodyPr>
            <a:noAutofit/>
          </a:bodyPr>
          <a:lstStyle/>
          <a:p>
            <a:r>
              <a:rPr lang="bg-BG" sz="2400" b="1" dirty="0" smtClean="0">
                <a:solidFill>
                  <a:schemeClr val="tx1">
                    <a:lumMod val="65000"/>
                    <a:lumOff val="35000"/>
                  </a:schemeClr>
                </a:solidFill>
              </a:rPr>
              <a:t>Програма Евро-МЕД</a:t>
            </a:r>
            <a:endParaRPr lang="fr-FR" sz="2400" b="1" dirty="0"/>
          </a:p>
        </p:txBody>
      </p:sp>
      <p:pic>
        <p:nvPicPr>
          <p:cNvPr id="11" name="Image 10" descr="Une image contenant carte&#10;&#10;Description générée automatiquement">
            <a:extLst>
              <a:ext uri="{FF2B5EF4-FFF2-40B4-BE49-F238E27FC236}">
                <a16:creationId xmlns:a16="http://schemas.microsoft.com/office/drawing/2014/main" id="{47EB34B6-4194-4493-B83C-C2D803C9C23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20029" y="2769473"/>
            <a:ext cx="685558" cy="1190204"/>
          </a:xfrm>
          <a:prstGeom prst="rect">
            <a:avLst/>
          </a:prstGeom>
        </p:spPr>
      </p:pic>
      <p:pic>
        <p:nvPicPr>
          <p:cNvPr id="13" name="Image 12">
            <a:extLst>
              <a:ext uri="{FF2B5EF4-FFF2-40B4-BE49-F238E27FC236}">
                <a16:creationId xmlns:a16="http://schemas.microsoft.com/office/drawing/2014/main" id="{2C6266A7-D2B8-4B37-AD63-5FE1A99B806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894757" y="2769855"/>
            <a:ext cx="1277749" cy="1202685"/>
          </a:xfrm>
          <a:prstGeom prst="rect">
            <a:avLst/>
          </a:prstGeom>
        </p:spPr>
      </p:pic>
      <p:pic>
        <p:nvPicPr>
          <p:cNvPr id="15" name="Image 14" descr="Une image contenant jouet&#10;&#10;Description générée automatiquement">
            <a:extLst>
              <a:ext uri="{FF2B5EF4-FFF2-40B4-BE49-F238E27FC236}">
                <a16:creationId xmlns:a16="http://schemas.microsoft.com/office/drawing/2014/main" id="{134BAA7F-E0AA-4B57-A461-36517DCD0F3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34244" y="4191529"/>
            <a:ext cx="1996595" cy="1411542"/>
          </a:xfrm>
          <a:prstGeom prst="rect">
            <a:avLst/>
          </a:prstGeom>
        </p:spPr>
      </p:pic>
      <p:sp>
        <p:nvSpPr>
          <p:cNvPr id="12" name="Flèche : courbe vers le bas 11">
            <a:extLst>
              <a:ext uri="{FF2B5EF4-FFF2-40B4-BE49-F238E27FC236}">
                <a16:creationId xmlns:a16="http://schemas.microsoft.com/office/drawing/2014/main" id="{DBB66E1E-1E5F-42C7-A3FA-7233AD3D48E8}"/>
              </a:ext>
            </a:extLst>
          </p:cNvPr>
          <p:cNvSpPr/>
          <p:nvPr/>
        </p:nvSpPr>
        <p:spPr>
          <a:xfrm>
            <a:off x="4712777" y="2271544"/>
            <a:ext cx="4958882" cy="1438390"/>
          </a:xfrm>
          <a:prstGeom prst="curvedDownArrow">
            <a:avLst/>
          </a:prstGeom>
          <a:solidFill>
            <a:srgbClr val="6DC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pic>
        <p:nvPicPr>
          <p:cNvPr id="17" name="Image 16">
            <a:extLst>
              <a:ext uri="{FF2B5EF4-FFF2-40B4-BE49-F238E27FC236}">
                <a16:creationId xmlns:a16="http://schemas.microsoft.com/office/drawing/2014/main" id="{4199455C-E4E3-4117-A1CC-782CA346C883}"/>
              </a:ext>
            </a:extLst>
          </p:cNvPr>
          <p:cNvPicPr>
            <a:picLocks noChangeAspect="1"/>
          </p:cNvPicPr>
          <p:nvPr/>
        </p:nvPicPr>
        <p:blipFill>
          <a:blip r:embed="rId10"/>
          <a:stretch>
            <a:fillRect/>
          </a:stretch>
        </p:blipFill>
        <p:spPr>
          <a:xfrm>
            <a:off x="10788704" y="232370"/>
            <a:ext cx="1152000" cy="1173459"/>
          </a:xfrm>
          <a:prstGeom prst="flowChartConnector">
            <a:avLst/>
          </a:prstGeom>
        </p:spPr>
      </p:pic>
      <p:pic>
        <p:nvPicPr>
          <p:cNvPr id="18" name="Image 17">
            <a:extLst>
              <a:ext uri="{FF2B5EF4-FFF2-40B4-BE49-F238E27FC236}">
                <a16:creationId xmlns:a16="http://schemas.microsoft.com/office/drawing/2014/main" id="{ACBA5B1B-95EE-46B4-ADAA-0357D532848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788704" y="1511651"/>
            <a:ext cx="1152000" cy="1152000"/>
          </a:xfrm>
          <a:prstGeom prst="rect">
            <a:avLst/>
          </a:prstGeom>
        </p:spPr>
      </p:pic>
      <p:grpSp>
        <p:nvGrpSpPr>
          <p:cNvPr id="2" name="Groupe 1">
            <a:extLst>
              <a:ext uri="{FF2B5EF4-FFF2-40B4-BE49-F238E27FC236}">
                <a16:creationId xmlns:a16="http://schemas.microsoft.com/office/drawing/2014/main" id="{9A485D7D-CCC8-43EC-AD83-39417411EB51}"/>
              </a:ext>
            </a:extLst>
          </p:cNvPr>
          <p:cNvGrpSpPr/>
          <p:nvPr/>
        </p:nvGrpSpPr>
        <p:grpSpPr>
          <a:xfrm>
            <a:off x="10804427" y="2769473"/>
            <a:ext cx="1152000" cy="1152001"/>
            <a:chOff x="10881462" y="2702819"/>
            <a:chExt cx="1152000" cy="1152001"/>
          </a:xfrm>
        </p:grpSpPr>
        <p:sp>
          <p:nvSpPr>
            <p:cNvPr id="21" name="Organigramme : Connecteur 20">
              <a:extLst>
                <a:ext uri="{FF2B5EF4-FFF2-40B4-BE49-F238E27FC236}">
                  <a16:creationId xmlns:a16="http://schemas.microsoft.com/office/drawing/2014/main" id="{244F0232-C6C3-40FE-9752-264A13B07F05}"/>
                </a:ext>
              </a:extLst>
            </p:cNvPr>
            <p:cNvSpPr>
              <a:spLocks noChangeAspect="1"/>
            </p:cNvSpPr>
            <p:nvPr/>
          </p:nvSpPr>
          <p:spPr>
            <a:xfrm>
              <a:off x="10881462" y="2702819"/>
              <a:ext cx="1152000" cy="1152001"/>
            </a:xfrm>
            <a:prstGeom prst="flowChartConnector">
              <a:avLst/>
            </a:prstGeom>
            <a:solidFill>
              <a:srgbClr val="1C6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Roboto"/>
                <a:ea typeface="+mn-ea"/>
                <a:cs typeface="+mn-cs"/>
              </a:endParaRPr>
            </a:p>
          </p:txBody>
        </p:sp>
        <p:pic>
          <p:nvPicPr>
            <p:cNvPr id="22" name="Picture 2" descr="Afficher l’image source">
              <a:extLst>
                <a:ext uri="{FF2B5EF4-FFF2-40B4-BE49-F238E27FC236}">
                  <a16:creationId xmlns:a16="http://schemas.microsoft.com/office/drawing/2014/main" id="{40EDC23F-EA55-4B02-B22F-83171C46D8A5}"/>
                </a:ext>
              </a:extLst>
            </p:cNvPr>
            <p:cNvPicPr>
              <a:picLocks noChangeAspect="1" noChangeArrowheads="1"/>
            </p:cNvPicPr>
            <p:nvPr/>
          </p:nvPicPr>
          <p:blipFill rotWithShape="1">
            <a:blip r:embed="rId12" cstate="hqprint">
              <a:extLst>
                <a:ext uri="{28A0092B-C50C-407E-A947-70E740481C1C}">
                  <a14:useLocalDpi xmlns:a14="http://schemas.microsoft.com/office/drawing/2010/main" val="0"/>
                </a:ext>
              </a:extLst>
            </a:blip>
            <a:srcRect l="20930" r="21814"/>
            <a:stretch/>
          </p:blipFill>
          <p:spPr bwMode="auto">
            <a:xfrm>
              <a:off x="11063818" y="2805427"/>
              <a:ext cx="787287" cy="92265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Flèche : courbe vers la droite 15">
            <a:extLst>
              <a:ext uri="{FF2B5EF4-FFF2-40B4-BE49-F238E27FC236}">
                <a16:creationId xmlns:a16="http://schemas.microsoft.com/office/drawing/2014/main" id="{272E3326-721A-4C3C-9549-1AF61E9949C8}"/>
              </a:ext>
            </a:extLst>
          </p:cNvPr>
          <p:cNvSpPr/>
          <p:nvPr/>
        </p:nvSpPr>
        <p:spPr>
          <a:xfrm>
            <a:off x="5743985" y="3749233"/>
            <a:ext cx="466155" cy="978565"/>
          </a:xfrm>
          <a:prstGeom prst="curvedRightArrow">
            <a:avLst/>
          </a:prstGeom>
          <a:solidFill>
            <a:srgbClr val="FF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sp>
        <p:nvSpPr>
          <p:cNvPr id="19" name="Flèche : courbe vers la droite 18">
            <a:extLst>
              <a:ext uri="{FF2B5EF4-FFF2-40B4-BE49-F238E27FC236}">
                <a16:creationId xmlns:a16="http://schemas.microsoft.com/office/drawing/2014/main" id="{F614B75B-6CD5-4E7F-84E7-B8F490FBCF9C}"/>
              </a:ext>
            </a:extLst>
          </p:cNvPr>
          <p:cNvSpPr/>
          <p:nvPr/>
        </p:nvSpPr>
        <p:spPr>
          <a:xfrm rot="10800000">
            <a:off x="9360109" y="4138805"/>
            <a:ext cx="466154" cy="1180213"/>
          </a:xfrm>
          <a:prstGeom prst="curvedRightArrow">
            <a:avLst/>
          </a:prstGeom>
          <a:solidFill>
            <a:srgbClr val="FF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pic>
        <p:nvPicPr>
          <p:cNvPr id="23" name="Graphique 22" descr="Parasol">
            <a:extLst>
              <a:ext uri="{FF2B5EF4-FFF2-40B4-BE49-F238E27FC236}">
                <a16:creationId xmlns:a16="http://schemas.microsoft.com/office/drawing/2014/main" id="{6C3F9A5E-1130-4E26-A1D7-206FB2EED49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743513">
            <a:off x="4700304" y="4090750"/>
            <a:ext cx="744691" cy="681865"/>
          </a:xfrm>
          <a:prstGeom prst="rect">
            <a:avLst/>
          </a:prstGeom>
        </p:spPr>
      </p:pic>
      <p:pic>
        <p:nvPicPr>
          <p:cNvPr id="24" name="Graphique 23" descr="Pêche">
            <a:extLst>
              <a:ext uri="{FF2B5EF4-FFF2-40B4-BE49-F238E27FC236}">
                <a16:creationId xmlns:a16="http://schemas.microsoft.com/office/drawing/2014/main" id="{6D733B3E-66CC-479C-9F9B-A5EED72320B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7872648" y="4550731"/>
            <a:ext cx="816125" cy="816125"/>
          </a:xfrm>
          <a:prstGeom prst="rect">
            <a:avLst/>
          </a:prstGeom>
        </p:spPr>
      </p:pic>
      <p:pic>
        <p:nvPicPr>
          <p:cNvPr id="25" name="Graphique 24" descr="Remorqueur">
            <a:extLst>
              <a:ext uri="{FF2B5EF4-FFF2-40B4-BE49-F238E27FC236}">
                <a16:creationId xmlns:a16="http://schemas.microsoft.com/office/drawing/2014/main" id="{F5BFE9E9-128B-43C6-BC45-FDAC71AB077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9918172" y="4431682"/>
            <a:ext cx="726754" cy="726754"/>
          </a:xfrm>
          <a:prstGeom prst="rect">
            <a:avLst/>
          </a:prstGeom>
        </p:spPr>
      </p:pic>
      <p:pic>
        <p:nvPicPr>
          <p:cNvPr id="26" name="Graphique 25" descr="Ville">
            <a:extLst>
              <a:ext uri="{FF2B5EF4-FFF2-40B4-BE49-F238E27FC236}">
                <a16:creationId xmlns:a16="http://schemas.microsoft.com/office/drawing/2014/main" id="{E67CC628-EB60-406C-BC50-566A36469798}"/>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481336" y="2589851"/>
            <a:ext cx="741673" cy="741673"/>
          </a:xfrm>
          <a:prstGeom prst="rect">
            <a:avLst/>
          </a:prstGeom>
        </p:spPr>
      </p:pic>
      <p:sp>
        <p:nvSpPr>
          <p:cNvPr id="3" name="Rectangle 2">
            <a:extLst>
              <a:ext uri="{FF2B5EF4-FFF2-40B4-BE49-F238E27FC236}">
                <a16:creationId xmlns:a16="http://schemas.microsoft.com/office/drawing/2014/main" id="{6196E59D-F0E8-485A-BFE1-03792496E07B}"/>
              </a:ext>
            </a:extLst>
          </p:cNvPr>
          <p:cNvSpPr/>
          <p:nvPr/>
        </p:nvSpPr>
        <p:spPr>
          <a:xfrm>
            <a:off x="893399" y="1690621"/>
            <a:ext cx="2817364" cy="923330"/>
          </a:xfrm>
          <a:prstGeom prst="rect">
            <a:avLst/>
          </a:prstGeom>
          <a:noFill/>
          <a:ln>
            <a:noFill/>
          </a:ln>
        </p:spPr>
        <p:txBody>
          <a:bodyPr wrap="square" lIns="91440" tIns="45720" rIns="91440" bIns="45720">
            <a:spAutoFit/>
          </a:bodyPr>
          <a:lstStyle/>
          <a:p>
            <a:pPr algn="ctr"/>
            <a:r>
              <a:rPr lang="en-GB" sz="5400" b="1" dirty="0" smtClean="0">
                <a:ln w="6600">
                  <a:noFill/>
                  <a:prstDash val="solid"/>
                </a:ln>
                <a:solidFill>
                  <a:srgbClr val="81C1D3"/>
                </a:solidFill>
                <a:latin typeface="Montserrat" panose="00000500000000000000" pitchFamily="2" charset="0"/>
                <a:cs typeface="Times New Roman" panose="02020603050405020304" pitchFamily="18" charset="0"/>
              </a:rPr>
              <a:t>294</a:t>
            </a:r>
            <a:r>
              <a:rPr lang="bg-BG" sz="5400" b="1" dirty="0" smtClean="0">
                <a:ln w="6600">
                  <a:noFill/>
                  <a:prstDash val="solid"/>
                </a:ln>
                <a:solidFill>
                  <a:srgbClr val="81C1D3"/>
                </a:solidFill>
                <a:latin typeface="Montserrat" panose="00000500000000000000" pitchFamily="2" charset="0"/>
                <a:cs typeface="Times New Roman" panose="02020603050405020304" pitchFamily="18" charset="0"/>
              </a:rPr>
              <a:t> </a:t>
            </a:r>
            <a:r>
              <a:rPr lang="en-GB" sz="5400" b="1" dirty="0" smtClean="0">
                <a:ln w="6600">
                  <a:noFill/>
                  <a:prstDash val="solid"/>
                </a:ln>
                <a:solidFill>
                  <a:srgbClr val="81C1D3"/>
                </a:solidFill>
                <a:latin typeface="Montserrat" panose="00000500000000000000" pitchFamily="2" charset="0"/>
                <a:cs typeface="Times New Roman" panose="02020603050405020304" pitchFamily="18" charset="0"/>
              </a:rPr>
              <a:t>M€</a:t>
            </a:r>
            <a:endParaRPr lang="fr-FR" sz="5400" b="1" cap="none" spc="0" dirty="0">
              <a:ln w="6600">
                <a:noFill/>
                <a:prstDash val="solid"/>
              </a:ln>
              <a:solidFill>
                <a:srgbClr val="81C1D3"/>
              </a:solidFill>
            </a:endParaRPr>
          </a:p>
        </p:txBody>
      </p:sp>
    </p:spTree>
    <p:extLst>
      <p:ext uri="{BB962C8B-B14F-4D97-AF65-F5344CB8AC3E}">
        <p14:creationId xmlns:p14="http://schemas.microsoft.com/office/powerpoint/2010/main" val="34198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a:t>
            </a:r>
            <a:r>
              <a:rPr lang="bg-BG" b="1" dirty="0" smtClean="0"/>
              <a:t>-</a:t>
            </a:r>
            <a:r>
              <a:rPr lang="bg-BG" b="1" dirty="0" err="1" smtClean="0"/>
              <a:t>ра</a:t>
            </a:r>
            <a:r>
              <a:rPr lang="bg-BG" b="1" dirty="0" smtClean="0"/>
              <a:t> покана – Тематични проекти</a:t>
            </a:r>
            <a:endParaRPr lang="en-US" b="1" dirty="0"/>
          </a:p>
        </p:txBody>
      </p:sp>
      <p:sp>
        <p:nvSpPr>
          <p:cNvPr id="3" name="Content Placeholder 2"/>
          <p:cNvSpPr>
            <a:spLocks noGrp="1"/>
          </p:cNvSpPr>
          <p:nvPr>
            <p:ph idx="1"/>
          </p:nvPr>
        </p:nvSpPr>
        <p:spPr>
          <a:xfrm>
            <a:off x="838200" y="1274454"/>
            <a:ext cx="10515600" cy="4416341"/>
          </a:xfrm>
        </p:spPr>
        <p:txBody>
          <a:bodyPr>
            <a:normAutofit/>
          </a:bodyPr>
          <a:lstStyle/>
          <a:p>
            <a:r>
              <a:rPr lang="bg-BG" sz="1800" dirty="0" smtClean="0"/>
              <a:t>Поканата е отворена от 27 юни до </a:t>
            </a:r>
            <a:r>
              <a:rPr lang="bg-BG" sz="1800" u="sng" dirty="0" smtClean="0"/>
              <a:t>27 октомври 2022</a:t>
            </a:r>
          </a:p>
          <a:p>
            <a:r>
              <a:rPr lang="bg-BG" sz="1800" dirty="0" smtClean="0"/>
              <a:t>Обща стойност 86 млн. евро</a:t>
            </a:r>
          </a:p>
          <a:p>
            <a:pPr lvl="5"/>
            <a:r>
              <a:rPr lang="bg-BG" sz="2700" dirty="0"/>
              <a:t>Два </a:t>
            </a:r>
            <a:r>
              <a:rPr lang="bg-BG" sz="2700" dirty="0" smtClean="0"/>
              <a:t>от </a:t>
            </a:r>
            <a:r>
              <a:rPr lang="bg-BG" sz="2700" dirty="0" err="1" smtClean="0"/>
              <a:t>приоритите</a:t>
            </a:r>
            <a:r>
              <a:rPr lang="bg-BG" sz="2700" dirty="0" smtClean="0"/>
              <a:t> на програмата:</a:t>
            </a:r>
          </a:p>
          <a:p>
            <a:endParaRPr lang="bg-BG" sz="1800" dirty="0" smtClean="0"/>
          </a:p>
          <a:p>
            <a:endParaRPr lang="bg-BG" sz="1800" dirty="0" smtClean="0"/>
          </a:p>
          <a:p>
            <a:endParaRPr lang="bg-BG" sz="1800" dirty="0" smtClean="0"/>
          </a:p>
          <a:p>
            <a:pPr lvl="5"/>
            <a:r>
              <a:rPr lang="bg-BG" sz="2700" dirty="0" smtClean="0"/>
              <a:t>Четири тематични области:</a:t>
            </a:r>
          </a:p>
          <a:p>
            <a:pPr marL="720725" indent="0">
              <a:buNone/>
            </a:pPr>
            <a:r>
              <a:rPr lang="bg-BG" sz="1800" dirty="0" smtClean="0"/>
              <a:t>Иновативна икономика – 27 млн.</a:t>
            </a:r>
          </a:p>
          <a:p>
            <a:pPr marL="720725" indent="0">
              <a:buNone/>
            </a:pPr>
            <a:r>
              <a:rPr lang="ru-RU" sz="1800" dirty="0" smtClean="0"/>
              <a:t>Опазване </a:t>
            </a:r>
            <a:r>
              <a:rPr lang="ru-RU" sz="1800" dirty="0"/>
              <a:t>и възстановяване на околната </a:t>
            </a:r>
            <a:r>
              <a:rPr lang="ru-RU" sz="1800" dirty="0" smtClean="0"/>
              <a:t>среда – 21 млн.</a:t>
            </a:r>
          </a:p>
          <a:p>
            <a:pPr marL="720725" indent="0">
              <a:buNone/>
            </a:pPr>
            <a:r>
              <a:rPr lang="ru-RU" sz="1800" dirty="0"/>
              <a:t>Зелени жилищни </a:t>
            </a:r>
            <a:r>
              <a:rPr lang="ru-RU" sz="1800" dirty="0" smtClean="0"/>
              <a:t>площи – 17 млн.</a:t>
            </a:r>
          </a:p>
          <a:p>
            <a:pPr marL="720725" indent="0">
              <a:buNone/>
            </a:pPr>
            <a:r>
              <a:rPr lang="ru-RU" sz="1800" dirty="0"/>
              <a:t>Устойчив </a:t>
            </a:r>
            <a:r>
              <a:rPr lang="ru-RU" sz="1800" dirty="0" smtClean="0"/>
              <a:t>туризъм – 21 млн.</a:t>
            </a:r>
            <a:endParaRPr lang="ru-RU" sz="1800" dirty="0"/>
          </a:p>
          <a:p>
            <a:endParaRPr lang="ru-RU" sz="1800" dirty="0"/>
          </a:p>
          <a:p>
            <a:endParaRPr lang="ru-RU" sz="1800" dirty="0" smtClean="0"/>
          </a:p>
          <a:p>
            <a:endParaRPr lang="ru-RU" sz="1800" dirty="0"/>
          </a:p>
          <a:p>
            <a:endParaRPr lang="bg-BG" sz="1800" dirty="0" smtClean="0"/>
          </a:p>
          <a:p>
            <a:endParaRPr lang="en-US" sz="1800" dirty="0"/>
          </a:p>
        </p:txBody>
      </p:sp>
      <p:sp>
        <p:nvSpPr>
          <p:cNvPr id="4" name="Espace réservé du texte 4">
            <a:extLst>
              <a:ext uri="{FF2B5EF4-FFF2-40B4-BE49-F238E27FC236}">
                <a16:creationId xmlns:a16="http://schemas.microsoft.com/office/drawing/2014/main" id="{E5E63332-AE9C-4569-8F22-7FEFC7F04513}"/>
              </a:ext>
            </a:extLst>
          </p:cNvPr>
          <p:cNvSpPr txBox="1">
            <a:spLocks/>
          </p:cNvSpPr>
          <p:nvPr/>
        </p:nvSpPr>
        <p:spPr>
          <a:xfrm>
            <a:off x="5303520" y="2654728"/>
            <a:ext cx="3367143" cy="775755"/>
          </a:xfrm>
          <a:prstGeom prst="roundRect">
            <a:avLst/>
          </a:prstGeom>
          <a:solidFill>
            <a:srgbClr val="00A685"/>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1800" i="0" u="none" strike="noStrike" kern="1200" cap="none" spc="0" normalizeH="0" baseline="0" noProof="0" dirty="0" smtClean="0">
                <a:ln>
                  <a:noFill/>
                </a:ln>
                <a:solidFill>
                  <a:srgbClr val="FFFFFF"/>
                </a:solidFill>
                <a:effectLst/>
                <a:uLnTx/>
                <a:uFillTx/>
                <a:latin typeface="Montserrat" panose="00000500000000000000" pitchFamily="2" charset="0"/>
                <a:ea typeface="+mn-ea"/>
                <a:cs typeface="+mn-cs"/>
              </a:rPr>
              <a:t>П 2. По-зелен</a:t>
            </a:r>
            <a:r>
              <a:rPr kumimoji="0" lang="bg-BG" sz="1800" i="0" u="none" strike="noStrike" kern="1200" cap="none" spc="0" normalizeH="0" noProof="0" dirty="0" smtClean="0">
                <a:ln>
                  <a:noFill/>
                </a:ln>
                <a:solidFill>
                  <a:srgbClr val="FFFFFF"/>
                </a:solidFill>
                <a:effectLst/>
                <a:uLnTx/>
                <a:uFillTx/>
                <a:latin typeface="Montserrat" panose="00000500000000000000" pitchFamily="2" charset="0"/>
                <a:ea typeface="+mn-ea"/>
                <a:cs typeface="+mn-cs"/>
              </a:rPr>
              <a:t> Средиземноморски регион</a:t>
            </a:r>
            <a:endParaRPr kumimoji="0" lang="fr-FR" sz="180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5" name="Espace réservé du texte 4">
            <a:extLst>
              <a:ext uri="{FF2B5EF4-FFF2-40B4-BE49-F238E27FC236}">
                <a16:creationId xmlns:a16="http://schemas.microsoft.com/office/drawing/2014/main" id="{58E0B94E-5161-4AE1-99A6-42CCC10A557D}"/>
              </a:ext>
            </a:extLst>
          </p:cNvPr>
          <p:cNvSpPr txBox="1">
            <a:spLocks/>
          </p:cNvSpPr>
          <p:nvPr/>
        </p:nvSpPr>
        <p:spPr>
          <a:xfrm>
            <a:off x="1075764" y="2655934"/>
            <a:ext cx="3431689" cy="775755"/>
          </a:xfrm>
          <a:prstGeom prst="roundRect">
            <a:avLst/>
          </a:prstGeom>
          <a:solidFill>
            <a:schemeClr val="accent5">
              <a:lumMod val="75000"/>
            </a:scheme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1800" i="0" u="none" strike="noStrike" kern="1200" cap="none" spc="0" normalizeH="0" baseline="0" noProof="0" dirty="0" smtClean="0">
                <a:ln>
                  <a:noFill/>
                </a:ln>
                <a:solidFill>
                  <a:srgbClr val="FFFFFF"/>
                </a:solidFill>
                <a:effectLst/>
                <a:uLnTx/>
                <a:uFillTx/>
                <a:latin typeface="Montserrat" panose="00000500000000000000" pitchFamily="2" charset="0"/>
                <a:ea typeface="+mn-ea"/>
                <a:cs typeface="+mn-cs"/>
              </a:rPr>
              <a:t>П 1.</a:t>
            </a:r>
            <a:r>
              <a:rPr kumimoji="0" lang="bg-BG" sz="1800" i="0" u="none" strike="noStrike" kern="1200" cap="none" spc="0" normalizeH="0" noProof="0" dirty="0" smtClean="0">
                <a:ln>
                  <a:noFill/>
                </a:ln>
                <a:solidFill>
                  <a:srgbClr val="FFFFFF"/>
                </a:solidFill>
                <a:effectLst/>
                <a:uLnTx/>
                <a:uFillTx/>
                <a:latin typeface="Montserrat" panose="00000500000000000000" pitchFamily="2" charset="0"/>
                <a:ea typeface="+mn-ea"/>
                <a:cs typeface="+mn-cs"/>
              </a:rPr>
              <a:t> По-интелигентен Средиземноморски регион</a:t>
            </a:r>
            <a:r>
              <a:rPr kumimoji="0" lang="fr-FR" sz="1800" i="0" u="none" strike="noStrike" kern="1200" cap="none" spc="0" normalizeH="0" baseline="0" noProof="0" dirty="0" smtClean="0">
                <a:ln>
                  <a:noFill/>
                </a:ln>
                <a:solidFill>
                  <a:srgbClr val="FFFFFF"/>
                </a:solidFill>
                <a:effectLst/>
                <a:uLnTx/>
                <a:uFillTx/>
                <a:latin typeface="Montserrat" panose="00000500000000000000" pitchFamily="2" charset="0"/>
                <a:ea typeface="+mn-ea"/>
                <a:cs typeface="+mn-cs"/>
              </a:rPr>
              <a:t> </a:t>
            </a:r>
            <a:endParaRPr kumimoji="0" lang="fr-FR" sz="180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6" name="Image 30">
            <a:extLst>
              <a:ext uri="{FF2B5EF4-FFF2-40B4-BE49-F238E27FC236}">
                <a16:creationId xmlns:a16="http://schemas.microsoft.com/office/drawing/2014/main" id="{31020DD0-1D82-484B-8534-1FB33B54327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0234"/>
          <a:stretch/>
        </p:blipFill>
        <p:spPr>
          <a:xfrm>
            <a:off x="1042799" y="4027289"/>
            <a:ext cx="352200" cy="370242"/>
          </a:xfrm>
          <a:prstGeom prst="rect">
            <a:avLst/>
          </a:prstGeom>
        </p:spPr>
      </p:pic>
      <p:pic>
        <p:nvPicPr>
          <p:cNvPr id="7" name="Image 2" descr="Une image contenant texte&#10;&#10;Description générée automatiquement">
            <a:extLst>
              <a:ext uri="{FF2B5EF4-FFF2-40B4-BE49-F238E27FC236}">
                <a16:creationId xmlns:a16="http://schemas.microsoft.com/office/drawing/2014/main" id="{E901A5BE-9495-40A1-A417-403297E9027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9807"/>
          <a:stretch/>
        </p:blipFill>
        <p:spPr>
          <a:xfrm>
            <a:off x="1025792" y="4397531"/>
            <a:ext cx="351067" cy="323905"/>
          </a:xfrm>
          <a:prstGeom prst="rect">
            <a:avLst/>
          </a:prstGeom>
        </p:spPr>
      </p:pic>
      <p:pic>
        <p:nvPicPr>
          <p:cNvPr id="8" name="Image 41">
            <a:extLst>
              <a:ext uri="{FF2B5EF4-FFF2-40B4-BE49-F238E27FC236}">
                <a16:creationId xmlns:a16="http://schemas.microsoft.com/office/drawing/2014/main" id="{24B5A04F-A2BB-4120-A547-5BC523BE8F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2986" y="4796212"/>
            <a:ext cx="323873" cy="323873"/>
          </a:xfrm>
          <a:prstGeom prst="rect">
            <a:avLst/>
          </a:prstGeom>
        </p:spPr>
      </p:pic>
      <p:pic>
        <p:nvPicPr>
          <p:cNvPr id="9" name="Image 39">
            <a:extLst>
              <a:ext uri="{FF2B5EF4-FFF2-40B4-BE49-F238E27FC236}">
                <a16:creationId xmlns:a16="http://schemas.microsoft.com/office/drawing/2014/main" id="{5834FE4D-D3A6-409B-BAF3-5FF5ADCEB15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70710"/>
          <a:stretch/>
        </p:blipFill>
        <p:spPr>
          <a:xfrm>
            <a:off x="1026353" y="5195968"/>
            <a:ext cx="350506" cy="333463"/>
          </a:xfrm>
          <a:prstGeom prst="rect">
            <a:avLst/>
          </a:prstGeom>
        </p:spPr>
      </p:pic>
    </p:spTree>
    <p:extLst>
      <p:ext uri="{BB962C8B-B14F-4D97-AF65-F5344CB8AC3E}">
        <p14:creationId xmlns:p14="http://schemas.microsoft.com/office/powerpoint/2010/main" val="205663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EFD65-AEC8-4057-B535-F359A0FF35CD}"/>
              </a:ext>
            </a:extLst>
          </p:cNvPr>
          <p:cNvSpPr>
            <a:spLocks noGrp="1"/>
          </p:cNvSpPr>
          <p:nvPr>
            <p:ph type="title"/>
          </p:nvPr>
        </p:nvSpPr>
        <p:spPr>
          <a:xfrm>
            <a:off x="968754" y="1253"/>
            <a:ext cx="8476492" cy="501623"/>
          </a:xfrm>
        </p:spPr>
        <p:txBody>
          <a:bodyPr>
            <a:normAutofit fontScale="90000"/>
          </a:bodyPr>
          <a:lstStyle/>
          <a:p>
            <a:r>
              <a:rPr lang="ru-RU" sz="2800" dirty="0" smtClean="0">
                <a:solidFill>
                  <a:schemeClr val="bg1"/>
                </a:solidFill>
              </a:rPr>
              <a:t>Тематични области и специфични приоритети</a:t>
            </a:r>
            <a:endParaRPr lang="fr-FR" sz="2800" dirty="0">
              <a:solidFill>
                <a:schemeClr val="bg1"/>
              </a:solidFill>
            </a:endParaRPr>
          </a:p>
        </p:txBody>
      </p:sp>
      <p:sp>
        <p:nvSpPr>
          <p:cNvPr id="5" name="ZoneTexte 4">
            <a:extLst>
              <a:ext uri="{FF2B5EF4-FFF2-40B4-BE49-F238E27FC236}">
                <a16:creationId xmlns:a16="http://schemas.microsoft.com/office/drawing/2014/main" id="{6D15E183-14B0-4BF9-A8AE-FE42668DC07F}"/>
              </a:ext>
            </a:extLst>
          </p:cNvPr>
          <p:cNvSpPr txBox="1"/>
          <p:nvPr/>
        </p:nvSpPr>
        <p:spPr>
          <a:xfrm>
            <a:off x="5207000" y="2019300"/>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cxnSp>
        <p:nvCxnSpPr>
          <p:cNvPr id="8" name="Connecteur droit 7">
            <a:extLst>
              <a:ext uri="{FF2B5EF4-FFF2-40B4-BE49-F238E27FC236}">
                <a16:creationId xmlns:a16="http://schemas.microsoft.com/office/drawing/2014/main" id="{775103A1-1FB9-4B22-A0D8-BD23860D5A27}"/>
              </a:ext>
            </a:extLst>
          </p:cNvPr>
          <p:cNvCxnSpPr>
            <a:cxnSpLocks/>
          </p:cNvCxnSpPr>
          <p:nvPr/>
        </p:nvCxnSpPr>
        <p:spPr>
          <a:xfrm>
            <a:off x="3253074" y="1599965"/>
            <a:ext cx="0" cy="3658069"/>
          </a:xfrm>
          <a:prstGeom prst="line">
            <a:avLst/>
          </a:prstGeom>
          <a:ln w="28575">
            <a:solidFill>
              <a:srgbClr val="164194"/>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8164071-C2AE-4A2C-92F8-7A7A88907786}"/>
              </a:ext>
            </a:extLst>
          </p:cNvPr>
          <p:cNvCxnSpPr>
            <a:cxnSpLocks/>
          </p:cNvCxnSpPr>
          <p:nvPr/>
        </p:nvCxnSpPr>
        <p:spPr>
          <a:xfrm>
            <a:off x="6360029" y="1599965"/>
            <a:ext cx="0" cy="3658069"/>
          </a:xfrm>
          <a:prstGeom prst="line">
            <a:avLst/>
          </a:prstGeom>
          <a:ln w="28575">
            <a:solidFill>
              <a:srgbClr val="164194"/>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1B1B30C-5309-442A-8C2F-BC3DB477B68F}"/>
              </a:ext>
            </a:extLst>
          </p:cNvPr>
          <p:cNvCxnSpPr>
            <a:cxnSpLocks/>
          </p:cNvCxnSpPr>
          <p:nvPr/>
        </p:nvCxnSpPr>
        <p:spPr>
          <a:xfrm>
            <a:off x="9203664" y="1599965"/>
            <a:ext cx="21951" cy="3638723"/>
          </a:xfrm>
          <a:prstGeom prst="line">
            <a:avLst/>
          </a:prstGeom>
          <a:ln w="28575">
            <a:solidFill>
              <a:srgbClr val="164194"/>
            </a:solidFill>
            <a:prstDash val="sysDot"/>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31020DD0-1D82-484B-8534-1FB33B543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234"/>
          <a:stretch/>
        </p:blipFill>
        <p:spPr>
          <a:xfrm>
            <a:off x="1487425" y="1325966"/>
            <a:ext cx="850012" cy="893556"/>
          </a:xfrm>
          <a:prstGeom prst="rect">
            <a:avLst/>
          </a:prstGeom>
        </p:spPr>
      </p:pic>
      <p:pic>
        <p:nvPicPr>
          <p:cNvPr id="40" name="Image 39">
            <a:extLst>
              <a:ext uri="{FF2B5EF4-FFF2-40B4-BE49-F238E27FC236}">
                <a16:creationId xmlns:a16="http://schemas.microsoft.com/office/drawing/2014/main" id="{5834FE4D-D3A6-409B-BAF3-5FF5ADCEB1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710"/>
          <a:stretch/>
        </p:blipFill>
        <p:spPr>
          <a:xfrm>
            <a:off x="10403058" y="1286960"/>
            <a:ext cx="843198" cy="802198"/>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E901A5BE-9495-40A1-A417-403297E902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807"/>
          <a:stretch/>
        </p:blipFill>
        <p:spPr>
          <a:xfrm>
            <a:off x="4470983" y="1322581"/>
            <a:ext cx="843198" cy="777959"/>
          </a:xfrm>
          <a:prstGeom prst="rect">
            <a:avLst/>
          </a:prstGeom>
        </p:spPr>
      </p:pic>
      <p:sp>
        <p:nvSpPr>
          <p:cNvPr id="33" name="ZoneTexte 32">
            <a:extLst>
              <a:ext uri="{FF2B5EF4-FFF2-40B4-BE49-F238E27FC236}">
                <a16:creationId xmlns:a16="http://schemas.microsoft.com/office/drawing/2014/main" id="{B6825562-355D-4299-A014-5EB251390E3B}"/>
              </a:ext>
            </a:extLst>
          </p:cNvPr>
          <p:cNvSpPr txBox="1"/>
          <p:nvPr/>
        </p:nvSpPr>
        <p:spPr>
          <a:xfrm>
            <a:off x="-5698642" y="2000136"/>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sp>
        <p:nvSpPr>
          <p:cNvPr id="34" name="Rectangle 33">
            <a:extLst>
              <a:ext uri="{FF2B5EF4-FFF2-40B4-BE49-F238E27FC236}">
                <a16:creationId xmlns:a16="http://schemas.microsoft.com/office/drawing/2014/main" id="{672DA38F-F748-4F20-A8CE-D13A90CDE07B}"/>
              </a:ext>
            </a:extLst>
          </p:cNvPr>
          <p:cNvSpPr/>
          <p:nvPr/>
        </p:nvSpPr>
        <p:spPr>
          <a:xfrm>
            <a:off x="1587765" y="2842027"/>
            <a:ext cx="1793468" cy="1092607"/>
          </a:xfrm>
          <a:prstGeom prst="rect">
            <a:avLst/>
          </a:prstGeom>
          <a:noFill/>
          <a:ln>
            <a:noFill/>
          </a:ln>
        </p:spPr>
        <p:txBody>
          <a:bodyPr wrap="square" lIns="91440" tIns="45720" rIns="91440" bIns="45720" anchor="t">
            <a:spAutoFit/>
          </a:bodyPr>
          <a:lstStyle/>
          <a:p>
            <a:pPr lvl="0">
              <a:defRPr/>
            </a:pPr>
            <a:r>
              <a:rPr lang="bg-BG" sz="1300" i="1" dirty="0"/>
              <a:t>И</a:t>
            </a:r>
            <a:r>
              <a:rPr lang="bg-BG" sz="1300" i="1" dirty="0" smtClean="0"/>
              <a:t>зследвания </a:t>
            </a:r>
            <a:r>
              <a:rPr lang="bg-BG" sz="1300" i="1" dirty="0"/>
              <a:t>и иновации и въвеждане на напреднали технологии</a:t>
            </a:r>
            <a:endParaRPr lang="fr-FR" sz="1300" i="1" dirty="0"/>
          </a:p>
        </p:txBody>
      </p:sp>
      <p:sp>
        <p:nvSpPr>
          <p:cNvPr id="36" name="Rectangle 35">
            <a:extLst>
              <a:ext uri="{FF2B5EF4-FFF2-40B4-BE49-F238E27FC236}">
                <a16:creationId xmlns:a16="http://schemas.microsoft.com/office/drawing/2014/main" id="{AD6BDCC5-89C6-4D18-A5A7-42203E3E2344}"/>
              </a:ext>
            </a:extLst>
          </p:cNvPr>
          <p:cNvSpPr/>
          <p:nvPr/>
        </p:nvSpPr>
        <p:spPr>
          <a:xfrm>
            <a:off x="1526085" y="4246022"/>
            <a:ext cx="1798622" cy="692497"/>
          </a:xfrm>
          <a:prstGeom prst="rect">
            <a:avLst/>
          </a:prstGeom>
          <a:noFill/>
          <a:ln>
            <a:noFill/>
          </a:ln>
        </p:spPr>
        <p:txBody>
          <a:bodyPr wrap="square">
            <a:spAutoFit/>
          </a:bodyPr>
          <a:lstStyle/>
          <a:p>
            <a:pPr lvl="0">
              <a:defRPr/>
            </a:pPr>
            <a:r>
              <a:rPr lang="bg-BG" sz="1300" i="1" dirty="0"/>
              <a:t>Насърчаване на прехода към кръгова </a:t>
            </a:r>
            <a:r>
              <a:rPr lang="bg-BG" sz="1300" i="1" dirty="0" smtClean="0"/>
              <a:t>икономика</a:t>
            </a:r>
            <a:endParaRPr kumimoji="0" lang="fr-FR" sz="1300" b="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ndParaRPr>
          </a:p>
        </p:txBody>
      </p:sp>
      <p:sp>
        <p:nvSpPr>
          <p:cNvPr id="52" name="Rectangle 51">
            <a:extLst>
              <a:ext uri="{FF2B5EF4-FFF2-40B4-BE49-F238E27FC236}">
                <a16:creationId xmlns:a16="http://schemas.microsoft.com/office/drawing/2014/main" id="{F7C4CB1D-8FC5-433C-AF28-C2C397F4633D}"/>
              </a:ext>
            </a:extLst>
          </p:cNvPr>
          <p:cNvSpPr/>
          <p:nvPr/>
        </p:nvSpPr>
        <p:spPr>
          <a:xfrm rot="10800000" flipH="1" flipV="1">
            <a:off x="10148062" y="3665728"/>
            <a:ext cx="2068082" cy="400110"/>
          </a:xfrm>
          <a:prstGeom prst="rect">
            <a:avLst/>
          </a:prstGeom>
          <a:noFill/>
          <a:ln>
            <a:noFill/>
          </a:ln>
        </p:spPr>
        <p:txBody>
          <a:bodyPr wrap="square">
            <a:spAutoFit/>
          </a:bodyPr>
          <a:lstStyle/>
          <a:p>
            <a:pPr lvl="0">
              <a:defRPr/>
            </a:pPr>
            <a:r>
              <a:rPr lang="bg-BG" sz="1000" i="1" dirty="0"/>
              <a:t>Насърчаване на прехода към кръгова икономика</a:t>
            </a:r>
            <a:endParaRPr lang="fr-FR" sz="1000" dirty="0">
              <a:solidFill>
                <a:schemeClr val="tx1">
                  <a:lumMod val="65000"/>
                  <a:lumOff val="35000"/>
                </a:schemeClr>
              </a:solidFill>
              <a:latin typeface="Montserrat Medium" panose="00000600000000000000" pitchFamily="50" charset="0"/>
            </a:endParaRPr>
          </a:p>
        </p:txBody>
      </p:sp>
      <p:sp>
        <p:nvSpPr>
          <p:cNvPr id="56" name="ZoneTexte 55">
            <a:extLst>
              <a:ext uri="{FF2B5EF4-FFF2-40B4-BE49-F238E27FC236}">
                <a16:creationId xmlns:a16="http://schemas.microsoft.com/office/drawing/2014/main" id="{0B52D257-35A0-40D3-90B0-D9D7B736C8A1}"/>
              </a:ext>
            </a:extLst>
          </p:cNvPr>
          <p:cNvSpPr txBox="1"/>
          <p:nvPr/>
        </p:nvSpPr>
        <p:spPr>
          <a:xfrm>
            <a:off x="7270047" y="2978995"/>
            <a:ext cx="1791870" cy="1292662"/>
          </a:xfrm>
          <a:prstGeom prst="rect">
            <a:avLst/>
          </a:prstGeom>
          <a:noFill/>
        </p:spPr>
        <p:txBody>
          <a:bodyPr wrap="square" lIns="91440" tIns="45720" rIns="91440" bIns="45720" anchor="t">
            <a:spAutoFit/>
          </a:bodyPr>
          <a:lstStyle/>
          <a:p>
            <a:pPr lvl="0">
              <a:defRPr/>
            </a:pPr>
            <a:r>
              <a:rPr lang="bg-BG" sz="1300" i="1" dirty="0"/>
              <a:t>Насърчаване на адаптирането към изменението на климата и предотвратяване на риска от бедствия</a:t>
            </a:r>
            <a:endParaRPr kumimoji="0" lang="fr-FR" sz="1300" b="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ndParaRPr>
          </a:p>
        </p:txBody>
      </p:sp>
      <p:sp>
        <p:nvSpPr>
          <p:cNvPr id="64" name="ZoneTexte 63">
            <a:extLst>
              <a:ext uri="{FF2B5EF4-FFF2-40B4-BE49-F238E27FC236}">
                <a16:creationId xmlns:a16="http://schemas.microsoft.com/office/drawing/2014/main" id="{13B0173C-8227-474F-A1CF-0577D951D784}"/>
              </a:ext>
            </a:extLst>
          </p:cNvPr>
          <p:cNvSpPr txBox="1"/>
          <p:nvPr/>
        </p:nvSpPr>
        <p:spPr>
          <a:xfrm flipH="1">
            <a:off x="10138504" y="4178248"/>
            <a:ext cx="1883696" cy="707886"/>
          </a:xfrm>
          <a:prstGeom prst="rect">
            <a:avLst/>
          </a:prstGeom>
          <a:noFill/>
        </p:spPr>
        <p:txBody>
          <a:bodyPr wrap="square" lIns="91440" tIns="45720" rIns="91440" bIns="45720" anchor="t">
            <a:spAutoFit/>
          </a:bodyPr>
          <a:lstStyle/>
          <a:p>
            <a:pPr lvl="0">
              <a:defRPr/>
            </a:pPr>
            <a:r>
              <a:rPr lang="bg-BG" sz="1000" i="1" dirty="0" smtClean="0"/>
              <a:t>Адаптирането </a:t>
            </a:r>
            <a:r>
              <a:rPr lang="bg-BG" sz="1000" i="1" dirty="0"/>
              <a:t>към изменението на климата и предотвратяване на риска от бедствия</a:t>
            </a:r>
            <a:endParaRPr lang="fr-FR" sz="1000" dirty="0">
              <a:solidFill>
                <a:schemeClr val="tx1">
                  <a:lumMod val="65000"/>
                  <a:lumOff val="35000"/>
                </a:schemeClr>
              </a:solidFill>
              <a:latin typeface="Montserrat Medium" panose="00000600000000000000" pitchFamily="50" charset="0"/>
            </a:endParaRPr>
          </a:p>
        </p:txBody>
      </p:sp>
      <p:sp>
        <p:nvSpPr>
          <p:cNvPr id="6" name="ZoneTexte 5">
            <a:extLst>
              <a:ext uri="{FF2B5EF4-FFF2-40B4-BE49-F238E27FC236}">
                <a16:creationId xmlns:a16="http://schemas.microsoft.com/office/drawing/2014/main" id="{0E4EF5EA-10C9-42EB-90F2-912A1F859D7F}"/>
              </a:ext>
            </a:extLst>
          </p:cNvPr>
          <p:cNvSpPr txBox="1"/>
          <p:nvPr/>
        </p:nvSpPr>
        <p:spPr>
          <a:xfrm rot="10800000" flipV="1">
            <a:off x="3511126" y="2067068"/>
            <a:ext cx="27297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1600" dirty="0" smtClean="0">
                <a:solidFill>
                  <a:srgbClr val="FAB500"/>
                </a:solidFill>
                <a:latin typeface="Montserrat"/>
              </a:rPr>
              <a:t>Опазване</a:t>
            </a:r>
            <a:r>
              <a:rPr kumimoji="0" lang="bg-BG" sz="1600" b="0" i="0" u="none" strike="noStrike" kern="1200" cap="none" spc="0" normalizeH="0" baseline="0" noProof="0" dirty="0" smtClean="0">
                <a:ln>
                  <a:noFill/>
                </a:ln>
                <a:solidFill>
                  <a:srgbClr val="FAB500"/>
                </a:solidFill>
                <a:effectLst/>
                <a:uLnTx/>
                <a:uFillTx/>
                <a:latin typeface="Montserrat"/>
                <a:ea typeface="+mn-ea"/>
                <a:cs typeface="+mn-cs"/>
              </a:rPr>
              <a:t> и възстановяване на околната </a:t>
            </a:r>
            <a:r>
              <a:rPr kumimoji="0" lang="bg-BG" sz="1600" b="0" i="0" u="none" strike="noStrike" kern="1200" cap="none" spc="0" normalizeH="0" noProof="0" dirty="0" smtClean="0">
                <a:ln>
                  <a:noFill/>
                </a:ln>
                <a:solidFill>
                  <a:srgbClr val="FAB500"/>
                </a:solidFill>
                <a:effectLst/>
                <a:uLnTx/>
                <a:uFillTx/>
                <a:latin typeface="Montserrat"/>
                <a:ea typeface="+mn-ea"/>
                <a:cs typeface="+mn-cs"/>
              </a:rPr>
              <a:t>среда</a:t>
            </a:r>
            <a:endParaRPr kumimoji="0" lang="fr-FR" sz="1600" b="0" i="0" u="none" strike="noStrike" kern="1200" cap="none" spc="0" normalizeH="0" baseline="0" noProof="0" dirty="0">
              <a:ln>
                <a:noFill/>
              </a:ln>
              <a:solidFill>
                <a:srgbClr val="3F3F3F"/>
              </a:solidFill>
              <a:effectLst/>
              <a:uLnTx/>
              <a:uFillTx/>
              <a:latin typeface="Roboto"/>
              <a:ea typeface="+mn-ea"/>
              <a:cs typeface="+mn-cs"/>
            </a:endParaRPr>
          </a:p>
        </p:txBody>
      </p:sp>
      <p:sp>
        <p:nvSpPr>
          <p:cNvPr id="9" name="ZoneTexte 8">
            <a:extLst>
              <a:ext uri="{FF2B5EF4-FFF2-40B4-BE49-F238E27FC236}">
                <a16:creationId xmlns:a16="http://schemas.microsoft.com/office/drawing/2014/main" id="{03862A68-2688-46D6-9EE6-22374573554E}"/>
              </a:ext>
            </a:extLst>
          </p:cNvPr>
          <p:cNvSpPr txBox="1"/>
          <p:nvPr/>
        </p:nvSpPr>
        <p:spPr>
          <a:xfrm>
            <a:off x="6306131" y="2178506"/>
            <a:ext cx="2919484" cy="338554"/>
          </a:xfrm>
          <a:prstGeom prst="rect">
            <a:avLst/>
          </a:prstGeom>
          <a:noFill/>
        </p:spPr>
        <p:txBody>
          <a:bodyPr wrap="square" rtlCol="0">
            <a:spAutoFit/>
          </a:bodyPr>
          <a:lstStyle/>
          <a:p>
            <a:pPr lvl="0" algn="ctr">
              <a:defRPr/>
            </a:pPr>
            <a:r>
              <a:rPr lang="bg-BG" sz="1600" dirty="0" smtClean="0">
                <a:solidFill>
                  <a:srgbClr val="00A685"/>
                </a:solidFill>
                <a:latin typeface="Montserrat" panose="00000500000000000000" pitchFamily="2" charset="0"/>
              </a:rPr>
              <a:t>Зелени жилищни </a:t>
            </a:r>
            <a:r>
              <a:rPr lang="bg-BG" sz="1600" dirty="0">
                <a:solidFill>
                  <a:srgbClr val="00A685"/>
                </a:solidFill>
                <a:latin typeface="Montserrat" panose="00000500000000000000" pitchFamily="2" charset="0"/>
              </a:rPr>
              <a:t>площи</a:t>
            </a:r>
            <a:endParaRPr kumimoji="0" lang="fr-FR" sz="1600" b="0" i="0" u="none" strike="noStrike" kern="1200" cap="none" spc="0" normalizeH="0" baseline="0" noProof="0" dirty="0">
              <a:ln>
                <a:noFill/>
              </a:ln>
              <a:solidFill>
                <a:srgbClr val="3F3F3F"/>
              </a:solidFill>
              <a:effectLst/>
              <a:uLnTx/>
              <a:uFillTx/>
              <a:latin typeface="Montserrat" panose="00000500000000000000" pitchFamily="2" charset="0"/>
            </a:endParaRPr>
          </a:p>
        </p:txBody>
      </p:sp>
      <p:sp>
        <p:nvSpPr>
          <p:cNvPr id="11" name="ZoneTexte 10">
            <a:extLst>
              <a:ext uri="{FF2B5EF4-FFF2-40B4-BE49-F238E27FC236}">
                <a16:creationId xmlns:a16="http://schemas.microsoft.com/office/drawing/2014/main" id="{18838C12-1084-4ECF-988B-96718B709E4D}"/>
              </a:ext>
            </a:extLst>
          </p:cNvPr>
          <p:cNvSpPr txBox="1"/>
          <p:nvPr/>
        </p:nvSpPr>
        <p:spPr>
          <a:xfrm>
            <a:off x="9495610" y="2207711"/>
            <a:ext cx="27205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600" b="0" i="0" u="none" strike="noStrike" kern="1200" cap="none" spc="0" normalizeH="0" baseline="0" noProof="0" dirty="0" smtClean="0">
                <a:ln>
                  <a:noFill/>
                </a:ln>
                <a:solidFill>
                  <a:srgbClr val="E294B2"/>
                </a:solidFill>
                <a:effectLst/>
                <a:uLnTx/>
                <a:uFillTx/>
                <a:latin typeface="Montserrat" panose="00000500000000000000" pitchFamily="2" charset="0"/>
                <a:ea typeface="+mn-ea"/>
                <a:cs typeface="+mn-cs"/>
              </a:rPr>
              <a:t>Устойчив туризъм</a:t>
            </a:r>
            <a:endParaRPr kumimoji="0" lang="fr-FR" sz="1600" b="0" i="0" u="none" strike="noStrike" kern="1200" cap="none" spc="0" normalizeH="0" baseline="0" noProof="0" dirty="0">
              <a:ln>
                <a:noFill/>
              </a:ln>
              <a:solidFill>
                <a:srgbClr val="3F3F3F"/>
              </a:solidFill>
              <a:effectLst/>
              <a:uLnTx/>
              <a:uFillTx/>
              <a:latin typeface="Montserrat" panose="00000500000000000000" pitchFamily="2" charset="0"/>
              <a:ea typeface="+mn-ea"/>
              <a:cs typeface="+mn-cs"/>
            </a:endParaRPr>
          </a:p>
        </p:txBody>
      </p:sp>
      <p:sp>
        <p:nvSpPr>
          <p:cNvPr id="73" name="ZoneTexte 72">
            <a:extLst>
              <a:ext uri="{FF2B5EF4-FFF2-40B4-BE49-F238E27FC236}">
                <a16:creationId xmlns:a16="http://schemas.microsoft.com/office/drawing/2014/main" id="{0E83721A-CDBE-48E5-AB09-15A5D93DEB6D}"/>
              </a:ext>
            </a:extLst>
          </p:cNvPr>
          <p:cNvSpPr txBox="1"/>
          <p:nvPr/>
        </p:nvSpPr>
        <p:spPr>
          <a:xfrm rot="10800000" flipV="1">
            <a:off x="789151" y="2189463"/>
            <a:ext cx="235617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600" b="0" i="0" u="none" strike="noStrike" kern="1200" cap="none" spc="0" normalizeH="0" baseline="0" noProof="0" dirty="0" smtClean="0">
                <a:ln>
                  <a:noFill/>
                </a:ln>
                <a:solidFill>
                  <a:srgbClr val="0096D8"/>
                </a:solidFill>
                <a:effectLst/>
                <a:uLnTx/>
                <a:uFillTx/>
                <a:latin typeface="Montserrat" panose="00000500000000000000" pitchFamily="2" charset="0"/>
                <a:ea typeface="+mn-ea"/>
                <a:cs typeface="+mn-cs"/>
              </a:rPr>
              <a:t>Иновативна икономика</a:t>
            </a:r>
            <a:endParaRPr kumimoji="0" lang="fr-FR" sz="1600" b="0" i="0" u="none" strike="noStrike" kern="1200" cap="none" spc="0" normalizeH="0" baseline="0" noProof="0" dirty="0">
              <a:ln>
                <a:noFill/>
              </a:ln>
              <a:solidFill>
                <a:srgbClr val="3F3F3F"/>
              </a:solidFill>
              <a:effectLst/>
              <a:uLnTx/>
              <a:uFillTx/>
              <a:latin typeface="Montserrat" panose="00000500000000000000" pitchFamily="2" charset="0"/>
              <a:ea typeface="+mn-ea"/>
              <a:cs typeface="+mn-cs"/>
            </a:endParaRPr>
          </a:p>
        </p:txBody>
      </p:sp>
      <p:sp>
        <p:nvSpPr>
          <p:cNvPr id="4" name="ZoneTexte 3">
            <a:extLst>
              <a:ext uri="{FF2B5EF4-FFF2-40B4-BE49-F238E27FC236}">
                <a16:creationId xmlns:a16="http://schemas.microsoft.com/office/drawing/2014/main" id="{FC9C82A6-2858-4B04-AA4C-46C22EDD95FE}"/>
              </a:ext>
            </a:extLst>
          </p:cNvPr>
          <p:cNvSpPr txBox="1"/>
          <p:nvPr/>
        </p:nvSpPr>
        <p:spPr>
          <a:xfrm flipH="1">
            <a:off x="4222899" y="4462258"/>
            <a:ext cx="2191028" cy="692497"/>
          </a:xfrm>
          <a:prstGeom prst="rect">
            <a:avLst/>
          </a:prstGeom>
          <a:noFill/>
        </p:spPr>
        <p:txBody>
          <a:bodyPr wrap="square" rtlCol="0">
            <a:spAutoFit/>
          </a:bodyPr>
          <a:lstStyle>
            <a:defPPr>
              <a:defRPr lang="bg-BG"/>
            </a:defPPr>
            <a:lvl1pPr lvl="0">
              <a:defRPr sz="1400">
                <a:solidFill>
                  <a:schemeClr val="tx1">
                    <a:lumMod val="65000"/>
                    <a:lumOff val="35000"/>
                  </a:schemeClr>
                </a:solidFill>
                <a:latin typeface="Montserrat Medium" panose="00000600000000000000" pitchFamily="50" charset="0"/>
              </a:defRPr>
            </a:lvl1pPr>
          </a:lstStyle>
          <a:p>
            <a:r>
              <a:rPr lang="ru-RU" sz="1300" i="1" dirty="0">
                <a:solidFill>
                  <a:schemeClr val="tx1"/>
                </a:solidFill>
                <a:latin typeface="+mn-lt"/>
              </a:rPr>
              <a:t>Запазване на </a:t>
            </a:r>
            <a:r>
              <a:rPr lang="ru-RU" sz="1300" i="1" dirty="0" smtClean="0">
                <a:solidFill>
                  <a:schemeClr val="tx1"/>
                </a:solidFill>
                <a:latin typeface="+mn-lt"/>
              </a:rPr>
              <a:t>биологичното </a:t>
            </a:r>
            <a:r>
              <a:rPr lang="ru-RU" sz="1300" i="1" dirty="0">
                <a:solidFill>
                  <a:schemeClr val="tx1"/>
                </a:solidFill>
                <a:latin typeface="+mn-lt"/>
              </a:rPr>
              <a:t>разнообразие</a:t>
            </a:r>
            <a:endParaRPr lang="fr-FR" sz="1300" i="1" dirty="0">
              <a:solidFill>
                <a:schemeClr val="tx1"/>
              </a:solidFill>
              <a:latin typeface="+mn-lt"/>
            </a:endParaRPr>
          </a:p>
        </p:txBody>
      </p:sp>
      <p:sp>
        <p:nvSpPr>
          <p:cNvPr id="10" name="ZoneTexte 9">
            <a:extLst>
              <a:ext uri="{FF2B5EF4-FFF2-40B4-BE49-F238E27FC236}">
                <a16:creationId xmlns:a16="http://schemas.microsoft.com/office/drawing/2014/main" id="{62539303-7FAC-4039-8BC6-849AC6B64E7B}"/>
              </a:ext>
            </a:extLst>
          </p:cNvPr>
          <p:cNvSpPr txBox="1"/>
          <p:nvPr/>
        </p:nvSpPr>
        <p:spPr>
          <a:xfrm>
            <a:off x="4222900" y="2946500"/>
            <a:ext cx="2003827" cy="1292662"/>
          </a:xfrm>
          <a:prstGeom prst="rect">
            <a:avLst/>
          </a:prstGeom>
          <a:noFill/>
        </p:spPr>
        <p:txBody>
          <a:bodyPr wrap="square" rtlCol="0">
            <a:spAutoFit/>
          </a:bodyPr>
          <a:lstStyle/>
          <a:p>
            <a:pPr lvl="0">
              <a:defRPr/>
            </a:pPr>
            <a:r>
              <a:rPr lang="bg-BG" sz="1300" i="1" dirty="0"/>
              <a:t>Насърчаване на адаптирането към изменението на климата и предотвратяване на риска от бедствия</a:t>
            </a:r>
            <a:endParaRPr kumimoji="0" lang="fr-FR" sz="1300" b="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ndParaRPr>
          </a:p>
        </p:txBody>
      </p:sp>
      <p:sp>
        <p:nvSpPr>
          <p:cNvPr id="79" name="ZoneTexte 78">
            <a:extLst>
              <a:ext uri="{FF2B5EF4-FFF2-40B4-BE49-F238E27FC236}">
                <a16:creationId xmlns:a16="http://schemas.microsoft.com/office/drawing/2014/main" id="{CC9236CF-8B58-4EC8-9043-A2B8A15659D1}"/>
              </a:ext>
            </a:extLst>
          </p:cNvPr>
          <p:cNvSpPr txBox="1"/>
          <p:nvPr/>
        </p:nvSpPr>
        <p:spPr>
          <a:xfrm flipH="1">
            <a:off x="10135948" y="4919891"/>
            <a:ext cx="1860275" cy="400110"/>
          </a:xfrm>
          <a:prstGeom prst="rect">
            <a:avLst/>
          </a:prstGeom>
          <a:noFill/>
        </p:spPr>
        <p:txBody>
          <a:bodyPr wrap="square" lIns="91440" tIns="45720" rIns="91440" bIns="45720" anchor="t">
            <a:spAutoFit/>
          </a:bodyPr>
          <a:lstStyle/>
          <a:p>
            <a:r>
              <a:rPr lang="ru-RU" sz="1000" i="1" dirty="0"/>
              <a:t>Запазване на биологичното разнообразие</a:t>
            </a:r>
            <a:endParaRPr lang="fr-FR" sz="1000" i="1" dirty="0"/>
          </a:p>
        </p:txBody>
      </p:sp>
      <p:sp>
        <p:nvSpPr>
          <p:cNvPr id="77" name="Rectangle 76">
            <a:extLst>
              <a:ext uri="{FF2B5EF4-FFF2-40B4-BE49-F238E27FC236}">
                <a16:creationId xmlns:a16="http://schemas.microsoft.com/office/drawing/2014/main" id="{4D6F7AFB-31E0-4C9C-83AC-2CFCB6F0D857}"/>
              </a:ext>
            </a:extLst>
          </p:cNvPr>
          <p:cNvSpPr/>
          <p:nvPr/>
        </p:nvSpPr>
        <p:spPr>
          <a:xfrm>
            <a:off x="10164480" y="2940524"/>
            <a:ext cx="1831744" cy="553998"/>
          </a:xfrm>
          <a:prstGeom prst="rect">
            <a:avLst/>
          </a:prstGeom>
          <a:noFill/>
          <a:ln>
            <a:noFill/>
          </a:ln>
        </p:spPr>
        <p:txBody>
          <a:bodyPr wrap="square" lIns="91440" tIns="45720" rIns="91440" bIns="45720" anchor="t">
            <a:spAutoFit/>
          </a:bodyPr>
          <a:lstStyle/>
          <a:p>
            <a:pPr lvl="0">
              <a:defRPr/>
            </a:pPr>
            <a:r>
              <a:rPr lang="bg-BG" sz="1000" i="1" dirty="0"/>
              <a:t>Изследвания и иновации и въвеждане на напреднали технологии</a:t>
            </a:r>
            <a:endParaRPr lang="fr-FR" sz="1000" i="1" dirty="0"/>
          </a:p>
        </p:txBody>
      </p:sp>
      <p:sp>
        <p:nvSpPr>
          <p:cNvPr id="13" name="Ellipse 12">
            <a:extLst>
              <a:ext uri="{FF2B5EF4-FFF2-40B4-BE49-F238E27FC236}">
                <a16:creationId xmlns:a16="http://schemas.microsoft.com/office/drawing/2014/main" id="{8D128522-180E-4C80-9170-2EA3E78E46FF}"/>
              </a:ext>
            </a:extLst>
          </p:cNvPr>
          <p:cNvSpPr/>
          <p:nvPr/>
        </p:nvSpPr>
        <p:spPr>
          <a:xfrm>
            <a:off x="818667" y="2951009"/>
            <a:ext cx="585428" cy="584206"/>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smtClean="0">
                <a:ln>
                  <a:noFill/>
                </a:ln>
                <a:solidFill>
                  <a:prstClr val="white"/>
                </a:solidFill>
                <a:effectLst/>
                <a:uLnTx/>
                <a:uFillTx/>
                <a:latin typeface="Montserrat ExtraBold" panose="00000900000000000000" pitchFamily="50" charset="0"/>
                <a:ea typeface="+mn-ea"/>
                <a:cs typeface="+mn-cs"/>
              </a:rPr>
              <a:t>1.</a:t>
            </a:r>
            <a:r>
              <a:rPr kumimoji="0" lang="bg-BG" sz="1000" b="0" i="0" u="none" strike="noStrike" kern="1200" cap="none" spc="0" normalizeH="0" baseline="0" noProof="0" dirty="0" smtClean="0">
                <a:ln>
                  <a:noFill/>
                </a:ln>
                <a:solidFill>
                  <a:prstClr val="white"/>
                </a:solidFill>
                <a:effectLst/>
                <a:uLnTx/>
                <a:uFillTx/>
                <a:latin typeface="Montserrat ExtraBold" panose="00000900000000000000" pitchFamily="50" charset="0"/>
                <a:ea typeface="+mn-ea"/>
                <a:cs typeface="+mn-cs"/>
              </a:rPr>
              <a:t>1</a:t>
            </a:r>
            <a:endParaRPr kumimoji="0" lang="fr-FR" sz="1000" b="0"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endParaRPr>
          </a:p>
        </p:txBody>
      </p:sp>
      <p:sp>
        <p:nvSpPr>
          <p:cNvPr id="85" name="Ellipse 84">
            <a:extLst>
              <a:ext uri="{FF2B5EF4-FFF2-40B4-BE49-F238E27FC236}">
                <a16:creationId xmlns:a16="http://schemas.microsoft.com/office/drawing/2014/main" id="{D089F219-E6ED-401B-8063-FA17643EE824}"/>
              </a:ext>
            </a:extLst>
          </p:cNvPr>
          <p:cNvSpPr/>
          <p:nvPr/>
        </p:nvSpPr>
        <p:spPr>
          <a:xfrm>
            <a:off x="801000" y="4259254"/>
            <a:ext cx="619552"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rPr>
              <a:t>2.6</a:t>
            </a:r>
          </a:p>
        </p:txBody>
      </p:sp>
      <p:sp>
        <p:nvSpPr>
          <p:cNvPr id="86" name="Ellipse 85">
            <a:extLst>
              <a:ext uri="{FF2B5EF4-FFF2-40B4-BE49-F238E27FC236}">
                <a16:creationId xmlns:a16="http://schemas.microsoft.com/office/drawing/2014/main" id="{D7AEEDC9-2354-4A4E-B0E7-99217CA232C1}"/>
              </a:ext>
            </a:extLst>
          </p:cNvPr>
          <p:cNvSpPr/>
          <p:nvPr/>
        </p:nvSpPr>
        <p:spPr>
          <a:xfrm>
            <a:off x="3557682" y="4200104"/>
            <a:ext cx="583739"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rPr>
              <a:t>2.7</a:t>
            </a:r>
          </a:p>
        </p:txBody>
      </p:sp>
      <p:sp>
        <p:nvSpPr>
          <p:cNvPr id="87" name="Ellipse 86">
            <a:extLst>
              <a:ext uri="{FF2B5EF4-FFF2-40B4-BE49-F238E27FC236}">
                <a16:creationId xmlns:a16="http://schemas.microsoft.com/office/drawing/2014/main" id="{5A8E8296-1A5B-422A-B09B-AED691D24A8B}"/>
              </a:ext>
            </a:extLst>
          </p:cNvPr>
          <p:cNvSpPr/>
          <p:nvPr/>
        </p:nvSpPr>
        <p:spPr>
          <a:xfrm>
            <a:off x="3517640" y="2990617"/>
            <a:ext cx="597159"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rPr>
              <a:t>2.4</a:t>
            </a:r>
          </a:p>
        </p:txBody>
      </p:sp>
      <p:sp>
        <p:nvSpPr>
          <p:cNvPr id="88" name="Ellipse 87">
            <a:extLst>
              <a:ext uri="{FF2B5EF4-FFF2-40B4-BE49-F238E27FC236}">
                <a16:creationId xmlns:a16="http://schemas.microsoft.com/office/drawing/2014/main" id="{1AE19C77-AA76-4788-A30D-8BAC1E964704}"/>
              </a:ext>
            </a:extLst>
          </p:cNvPr>
          <p:cNvSpPr/>
          <p:nvPr/>
        </p:nvSpPr>
        <p:spPr>
          <a:xfrm>
            <a:off x="6642796" y="2971168"/>
            <a:ext cx="597759"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2.4</a:t>
            </a:r>
          </a:p>
        </p:txBody>
      </p:sp>
      <p:sp>
        <p:nvSpPr>
          <p:cNvPr id="89" name="Ellipse 88">
            <a:extLst>
              <a:ext uri="{FF2B5EF4-FFF2-40B4-BE49-F238E27FC236}">
                <a16:creationId xmlns:a16="http://schemas.microsoft.com/office/drawing/2014/main" id="{B3984079-5BAF-4199-BDB9-15BB180C7E4C}"/>
              </a:ext>
            </a:extLst>
          </p:cNvPr>
          <p:cNvSpPr/>
          <p:nvPr/>
        </p:nvSpPr>
        <p:spPr>
          <a:xfrm>
            <a:off x="9526946" y="4198121"/>
            <a:ext cx="60900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rPr>
              <a:t>2.4</a:t>
            </a:r>
          </a:p>
        </p:txBody>
      </p:sp>
      <p:sp>
        <p:nvSpPr>
          <p:cNvPr id="90" name="Ellipse 89">
            <a:extLst>
              <a:ext uri="{FF2B5EF4-FFF2-40B4-BE49-F238E27FC236}">
                <a16:creationId xmlns:a16="http://schemas.microsoft.com/office/drawing/2014/main" id="{DE2E5A01-0414-4B2D-BCE0-5EC24687E2C0}"/>
              </a:ext>
            </a:extLst>
          </p:cNvPr>
          <p:cNvSpPr/>
          <p:nvPr/>
        </p:nvSpPr>
        <p:spPr>
          <a:xfrm>
            <a:off x="9526946" y="3567335"/>
            <a:ext cx="60900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rPr>
              <a:t>2.6</a:t>
            </a:r>
          </a:p>
        </p:txBody>
      </p:sp>
      <p:sp>
        <p:nvSpPr>
          <p:cNvPr id="91" name="Ellipse 90">
            <a:extLst>
              <a:ext uri="{FF2B5EF4-FFF2-40B4-BE49-F238E27FC236}">
                <a16:creationId xmlns:a16="http://schemas.microsoft.com/office/drawing/2014/main" id="{5A3F0A64-1C9B-4692-8710-67782EF66607}"/>
              </a:ext>
            </a:extLst>
          </p:cNvPr>
          <p:cNvSpPr/>
          <p:nvPr/>
        </p:nvSpPr>
        <p:spPr>
          <a:xfrm>
            <a:off x="9519760" y="2921995"/>
            <a:ext cx="616189" cy="584206"/>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rPr>
              <a:t>1.1</a:t>
            </a:r>
          </a:p>
        </p:txBody>
      </p:sp>
      <p:sp>
        <p:nvSpPr>
          <p:cNvPr id="92" name="Ellipse 91">
            <a:extLst>
              <a:ext uri="{FF2B5EF4-FFF2-40B4-BE49-F238E27FC236}">
                <a16:creationId xmlns:a16="http://schemas.microsoft.com/office/drawing/2014/main" id="{80C3C814-90E7-4159-85DA-C37096B96C51}"/>
              </a:ext>
            </a:extLst>
          </p:cNvPr>
          <p:cNvSpPr/>
          <p:nvPr/>
        </p:nvSpPr>
        <p:spPr>
          <a:xfrm>
            <a:off x="9526946" y="4828906"/>
            <a:ext cx="60900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2.7</a:t>
            </a:r>
          </a:p>
        </p:txBody>
      </p:sp>
      <p:pic>
        <p:nvPicPr>
          <p:cNvPr id="42" name="Image 41">
            <a:extLst>
              <a:ext uri="{FF2B5EF4-FFF2-40B4-BE49-F238E27FC236}">
                <a16:creationId xmlns:a16="http://schemas.microsoft.com/office/drawing/2014/main" id="{24B5A04F-A2BB-4120-A547-5BC523BE8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9792" y="1338348"/>
            <a:ext cx="815840" cy="815840"/>
          </a:xfrm>
          <a:prstGeom prst="rect">
            <a:avLst/>
          </a:prstGeom>
        </p:spPr>
      </p:pic>
      <p:sp>
        <p:nvSpPr>
          <p:cNvPr id="12" name="TextBox 11"/>
          <p:cNvSpPr txBox="1"/>
          <p:nvPr/>
        </p:nvSpPr>
        <p:spPr>
          <a:xfrm>
            <a:off x="141291" y="656382"/>
            <a:ext cx="11854932" cy="400110"/>
          </a:xfrm>
          <a:prstGeom prst="rect">
            <a:avLst/>
          </a:prstGeom>
          <a:noFill/>
          <a:ln>
            <a:solidFill>
              <a:srgbClr val="C00000"/>
            </a:solidFill>
          </a:ln>
        </p:spPr>
        <p:txBody>
          <a:bodyPr wrap="square" rtlCol="0">
            <a:spAutoFit/>
          </a:bodyPr>
          <a:lstStyle/>
          <a:p>
            <a:r>
              <a:rPr lang="ru-RU" sz="2000" dirty="0">
                <a:latin typeface="Montserrat SemiBold" pitchFamily="2" charset="0"/>
                <a:ea typeface="+mj-ea"/>
                <a:cs typeface="+mj-cs"/>
              </a:rPr>
              <a:t>За </a:t>
            </a:r>
            <a:r>
              <a:rPr lang="ru-RU" sz="2000" dirty="0" smtClean="0">
                <a:latin typeface="Montserrat SemiBold" pitchFamily="2" charset="0"/>
                <a:ea typeface="+mj-ea"/>
                <a:cs typeface="+mj-cs"/>
              </a:rPr>
              <a:t>всяко проектно предложение се избира </a:t>
            </a:r>
            <a:r>
              <a:rPr lang="ru-RU" sz="2000" u="sng" dirty="0" smtClean="0">
                <a:latin typeface="Montserrat SemiBold" pitchFamily="2" charset="0"/>
                <a:ea typeface="+mj-ea"/>
                <a:cs typeface="+mj-cs"/>
              </a:rPr>
              <a:t>една</a:t>
            </a:r>
            <a:r>
              <a:rPr lang="ru-RU" sz="2000" dirty="0" smtClean="0">
                <a:latin typeface="Montserrat SemiBold" pitchFamily="2" charset="0"/>
                <a:ea typeface="+mj-ea"/>
                <a:cs typeface="+mj-cs"/>
              </a:rPr>
              <a:t> тематична област и </a:t>
            </a:r>
            <a:r>
              <a:rPr lang="ru-RU" sz="2000" u="sng" dirty="0" smtClean="0">
                <a:latin typeface="Montserrat SemiBold" pitchFamily="2" charset="0"/>
                <a:ea typeface="+mj-ea"/>
                <a:cs typeface="+mj-cs"/>
              </a:rPr>
              <a:t>един</a:t>
            </a:r>
            <a:r>
              <a:rPr lang="ru-RU" sz="2000" dirty="0" smtClean="0">
                <a:latin typeface="Montserrat SemiBold" pitchFamily="2" charset="0"/>
                <a:ea typeface="+mj-ea"/>
                <a:cs typeface="+mj-cs"/>
              </a:rPr>
              <a:t> специфичен приоритет </a:t>
            </a:r>
            <a:endParaRPr lang="bg-BG" sz="2000" dirty="0">
              <a:latin typeface="Montserrat SemiBold" pitchFamily="2" charset="0"/>
              <a:ea typeface="+mj-ea"/>
              <a:cs typeface="+mj-cs"/>
            </a:endParaRPr>
          </a:p>
        </p:txBody>
      </p:sp>
    </p:spTree>
    <p:extLst>
      <p:ext uri="{BB962C8B-B14F-4D97-AF65-F5344CB8AC3E}">
        <p14:creationId xmlns:p14="http://schemas.microsoft.com/office/powerpoint/2010/main" val="42312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52" grpId="0"/>
      <p:bldP spid="56" grpId="0"/>
      <p:bldP spid="64" grpId="0"/>
      <p:bldP spid="4" grpId="0"/>
      <p:bldP spid="10" grpId="0"/>
      <p:bldP spid="79" grpId="0"/>
      <p:bldP spid="77" grpId="0"/>
      <p:bldP spid="13"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que 8" descr="Bloc-notes avec crayon et papier graphique">
            <a:extLst>
              <a:ext uri="{FF2B5EF4-FFF2-40B4-BE49-F238E27FC236}">
                <a16:creationId xmlns:a16="http://schemas.microsoft.com/office/drawing/2014/main" id="{14B54BC5-FE4D-42D5-AB0D-6C83BD5EBF1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27172" y="2221532"/>
            <a:ext cx="1260215" cy="1260215"/>
          </a:xfrm>
          <a:prstGeom prst="rect">
            <a:avLst/>
          </a:prstGeom>
        </p:spPr>
      </p:pic>
      <p:pic>
        <p:nvPicPr>
          <p:cNvPr id="5" name="Graphique 4" descr="Un livre ouvert">
            <a:extLst>
              <a:ext uri="{FF2B5EF4-FFF2-40B4-BE49-F238E27FC236}">
                <a16:creationId xmlns:a16="http://schemas.microsoft.com/office/drawing/2014/main" id="{FD6B4068-B19E-4EF5-A88A-8A6F97B3D10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30700" y="457537"/>
            <a:ext cx="1798907" cy="1798907"/>
          </a:xfrm>
          <a:prstGeom prst="rect">
            <a:avLst/>
          </a:prstGeom>
        </p:spPr>
      </p:pic>
      <p:pic>
        <p:nvPicPr>
          <p:cNvPr id="8" name="Graphique 7" descr="Un avion volant en papier">
            <a:extLst>
              <a:ext uri="{FF2B5EF4-FFF2-40B4-BE49-F238E27FC236}">
                <a16:creationId xmlns:a16="http://schemas.microsoft.com/office/drawing/2014/main" id="{B05A476E-E1F9-436F-8149-6838C22FA4A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029516" y="3562398"/>
            <a:ext cx="1337821" cy="1337821"/>
          </a:xfrm>
          <a:prstGeom prst="rect">
            <a:avLst/>
          </a:prstGeom>
        </p:spPr>
      </p:pic>
      <p:sp>
        <p:nvSpPr>
          <p:cNvPr id="37" name="ZoneTexte 36">
            <a:extLst>
              <a:ext uri="{FF2B5EF4-FFF2-40B4-BE49-F238E27FC236}">
                <a16:creationId xmlns:a16="http://schemas.microsoft.com/office/drawing/2014/main" id="{4AEAB42D-F0F9-4645-BBB1-8C34FBAD6343}"/>
              </a:ext>
            </a:extLst>
          </p:cNvPr>
          <p:cNvSpPr txBox="1"/>
          <p:nvPr/>
        </p:nvSpPr>
        <p:spPr>
          <a:xfrm>
            <a:off x="-612176" y="1122619"/>
            <a:ext cx="34423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g-BG" sz="2400" b="1" dirty="0" smtClean="0">
                <a:solidFill>
                  <a:prstClr val="black">
                    <a:lumMod val="65000"/>
                    <a:lumOff val="35000"/>
                  </a:prstClr>
                </a:solidFill>
                <a:latin typeface="Montserrat SemiBold" pitchFamily="2" charset="0"/>
              </a:rPr>
              <a:t>Проучване</a:t>
            </a:r>
            <a:endParaRPr kumimoji="0" lang="fr-FR" sz="2400" b="1" i="0" u="none" strike="noStrike" kern="1200" cap="none" spc="0" normalizeH="0" baseline="0" noProof="0" dirty="0">
              <a:ln>
                <a:noFill/>
              </a:ln>
              <a:solidFill>
                <a:prstClr val="black">
                  <a:lumMod val="65000"/>
                  <a:lumOff val="35000"/>
                </a:prstClr>
              </a:solidFill>
              <a:effectLst/>
              <a:uLnTx/>
              <a:uFillTx/>
              <a:latin typeface="Montserrat SemiBold" pitchFamily="2" charset="0"/>
              <a:ea typeface="+mn-ea"/>
              <a:cs typeface="+mn-cs"/>
            </a:endParaRPr>
          </a:p>
        </p:txBody>
      </p:sp>
      <p:sp>
        <p:nvSpPr>
          <p:cNvPr id="38" name="ZoneTexte 37">
            <a:extLst>
              <a:ext uri="{FF2B5EF4-FFF2-40B4-BE49-F238E27FC236}">
                <a16:creationId xmlns:a16="http://schemas.microsoft.com/office/drawing/2014/main" id="{0AF00D29-4E29-43BA-955D-10A650809088}"/>
              </a:ext>
            </a:extLst>
          </p:cNvPr>
          <p:cNvSpPr txBox="1"/>
          <p:nvPr/>
        </p:nvSpPr>
        <p:spPr>
          <a:xfrm>
            <a:off x="-525573" y="2389974"/>
            <a:ext cx="30173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2400" b="1" i="0" u="none" strike="noStrike" kern="1200" cap="none" spc="0" normalizeH="0" baseline="0" noProof="0" dirty="0" smtClean="0">
                <a:ln>
                  <a:noFill/>
                </a:ln>
                <a:solidFill>
                  <a:prstClr val="black">
                    <a:lumMod val="65000"/>
                    <a:lumOff val="35000"/>
                  </a:prstClr>
                </a:solidFill>
                <a:effectLst/>
                <a:uLnTx/>
                <a:uFillTx/>
                <a:latin typeface="Montserrat SemiBold" pitchFamily="2" charset="0"/>
                <a:ea typeface="+mn-ea"/>
                <a:cs typeface="+mn-cs"/>
              </a:rPr>
              <a:t>Тест</a:t>
            </a:r>
            <a:endParaRPr kumimoji="0" lang="fr-FR" sz="2400" b="1" i="0" u="none" strike="noStrike" kern="1200" cap="none" spc="0" normalizeH="0" baseline="0" noProof="0" dirty="0">
              <a:ln>
                <a:noFill/>
              </a:ln>
              <a:solidFill>
                <a:prstClr val="black">
                  <a:lumMod val="65000"/>
                  <a:lumOff val="35000"/>
                </a:prstClr>
              </a:solidFill>
              <a:effectLst/>
              <a:uLnTx/>
              <a:uFillTx/>
              <a:latin typeface="Montserrat SemiBold" pitchFamily="2" charset="0"/>
              <a:ea typeface="+mn-ea"/>
              <a:cs typeface="+mn-cs"/>
            </a:endParaRPr>
          </a:p>
        </p:txBody>
      </p:sp>
      <p:sp>
        <p:nvSpPr>
          <p:cNvPr id="30" name="Rectangle 29">
            <a:extLst>
              <a:ext uri="{FF2B5EF4-FFF2-40B4-BE49-F238E27FC236}">
                <a16:creationId xmlns:a16="http://schemas.microsoft.com/office/drawing/2014/main" id="{8FD5A652-E9BC-47C7-80A6-2C6736DD4ED5}"/>
              </a:ext>
            </a:extLst>
          </p:cNvPr>
          <p:cNvSpPr/>
          <p:nvPr/>
        </p:nvSpPr>
        <p:spPr>
          <a:xfrm>
            <a:off x="4004625" y="221916"/>
            <a:ext cx="749730" cy="5398179"/>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Roboto"/>
              <a:ea typeface="+mn-ea"/>
              <a:cs typeface="+mn-cs"/>
            </a:endParaRPr>
          </a:p>
        </p:txBody>
      </p:sp>
      <p:sp>
        <p:nvSpPr>
          <p:cNvPr id="46" name="ZoneTexte 45">
            <a:extLst>
              <a:ext uri="{FF2B5EF4-FFF2-40B4-BE49-F238E27FC236}">
                <a16:creationId xmlns:a16="http://schemas.microsoft.com/office/drawing/2014/main" id="{CC58AFB3-7157-4C43-AB22-1D2BA34DF591}"/>
              </a:ext>
            </a:extLst>
          </p:cNvPr>
          <p:cNvSpPr txBox="1"/>
          <p:nvPr/>
        </p:nvSpPr>
        <p:spPr>
          <a:xfrm>
            <a:off x="2830153" y="10639"/>
            <a:ext cx="5957008" cy="461665"/>
          </a:xfrm>
          <a:prstGeom prst="rect">
            <a:avLst/>
          </a:prstGeom>
          <a:solidFill>
            <a:srgbClr val="81C1D3"/>
          </a:solidFill>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bg-BG" sz="2400" b="1" i="0" u="none" strike="noStrike" kern="1200" cap="none" spc="0" normalizeH="0" baseline="0" noProof="0" dirty="0" smtClean="0">
                <a:ln>
                  <a:noFill/>
                </a:ln>
                <a:solidFill>
                  <a:srgbClr val="FFFFFF"/>
                </a:solidFill>
                <a:effectLst/>
                <a:uLnTx/>
                <a:uFillTx/>
                <a:latin typeface="Montserrat" panose="00000500000000000000" pitchFamily="2" charset="0"/>
                <a:ea typeface="+mn-ea"/>
                <a:cs typeface="+mn-cs"/>
              </a:rPr>
              <a:t>ТЕМАТИЧНИ ПРОЕКТИ - КАТЕГОРИИ</a:t>
            </a:r>
            <a:endParaRPr kumimoji="0" lang="fr-FR" sz="24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 name="Rectangle 1"/>
          <p:cNvSpPr>
            <a:spLocks noChangeArrowheads="1"/>
          </p:cNvSpPr>
          <p:nvPr/>
        </p:nvSpPr>
        <p:spPr bwMode="auto">
          <a:xfrm>
            <a:off x="4904078" y="999487"/>
            <a:ext cx="672493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bg-BG" altLang="bg-BG" sz="2000" dirty="0" smtClean="0">
                <a:latin typeface="Montserrat SemiBold" panose="00000700000000000000"/>
                <a:ea typeface="Calibri" panose="020F0502020204030204" pitchFamily="34" charset="0"/>
                <a:cs typeface="Calibri" panose="020F0502020204030204" pitchFamily="34" charset="0"/>
              </a:rPr>
              <a:t>Проектите в категория „Проучване“ извършват изследвания, анализи и търсят решения на споделени, тематични проблеми</a:t>
            </a:r>
          </a:p>
          <a:p>
            <a:pPr lvl="0" eaLnBrk="0" fontAlgn="base" hangingPunct="0">
              <a:spcBef>
                <a:spcPct val="0"/>
              </a:spcBef>
              <a:spcAft>
                <a:spcPct val="0"/>
              </a:spcAft>
            </a:pPr>
            <a:endParaRPr lang="bg-BG" altLang="bg-BG" sz="2000" dirty="0" smtClean="0">
              <a:solidFill>
                <a:srgbClr val="FF0000"/>
              </a:solidFill>
              <a:latin typeface="Montserrat SemiBold" panose="00000700000000000000"/>
              <a:ea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bg-BG" altLang="bg-BG" sz="2000" dirty="0" smtClean="0">
              <a:latin typeface="Montserrat SemiBold" panose="00000700000000000000"/>
              <a:ea typeface="Calibri" panose="020F0502020204030204" pitchFamily="34" charset="0"/>
              <a:cs typeface="Calibri" panose="020F0502020204030204" pitchFamily="34" charset="0"/>
            </a:endParaRPr>
          </a:p>
          <a:p>
            <a:pPr lvl="0" eaLnBrk="0" fontAlgn="base" hangingPunct="0">
              <a:spcBef>
                <a:spcPct val="0"/>
              </a:spcBef>
              <a:spcAft>
                <a:spcPct val="0"/>
              </a:spcAft>
            </a:pPr>
            <a:r>
              <a:rPr lang="bg-BG" altLang="bg-BG" sz="2000" dirty="0" smtClean="0">
                <a:latin typeface="Montserrat SemiBold" panose="00000700000000000000"/>
                <a:ea typeface="Calibri" panose="020F0502020204030204" pitchFamily="34" charset="0"/>
                <a:cs typeface="Calibri" panose="020F0502020204030204" pitchFamily="34" charset="0"/>
              </a:rPr>
              <a:t>Проектите в категория „Тест“ изпробват на практика решения, инструменти, политики, стратегии и планове за действие.</a:t>
            </a:r>
          </a:p>
          <a:p>
            <a:pPr lvl="0" eaLnBrk="0" fontAlgn="base" hangingPunct="0">
              <a:spcBef>
                <a:spcPct val="0"/>
              </a:spcBef>
              <a:spcAft>
                <a:spcPct val="0"/>
              </a:spcAft>
            </a:pPr>
            <a:endParaRPr lang="bg-BG" altLang="bg-BG" sz="2000" dirty="0" smtClean="0">
              <a:solidFill>
                <a:srgbClr val="FF0000"/>
              </a:solidFill>
              <a:latin typeface="Montserrat SemiBold" panose="00000700000000000000"/>
              <a:ea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bg-BG" altLang="bg-BG" sz="2000" dirty="0" smtClean="0">
              <a:solidFill>
                <a:srgbClr val="FF0000"/>
              </a:solidFill>
              <a:latin typeface="Montserrat SemiBold" panose="00000700000000000000"/>
              <a:ea typeface="Calibri" panose="020F0502020204030204" pitchFamily="34" charset="0"/>
              <a:cs typeface="Calibri" panose="020F0502020204030204" pitchFamily="34" charset="0"/>
            </a:endParaRPr>
          </a:p>
          <a:p>
            <a:pPr lvl="0" eaLnBrk="0" fontAlgn="base" hangingPunct="0">
              <a:spcBef>
                <a:spcPct val="0"/>
              </a:spcBef>
              <a:spcAft>
                <a:spcPct val="0"/>
              </a:spcAft>
            </a:pPr>
            <a:r>
              <a:rPr lang="bg-BG" altLang="bg-BG" sz="2000" dirty="0" smtClean="0">
                <a:latin typeface="Montserrat SemiBold" panose="00000700000000000000"/>
                <a:ea typeface="Calibri" panose="020F0502020204030204" pitchFamily="34" charset="0"/>
                <a:cs typeface="Calibri" panose="020F0502020204030204" pitchFamily="34" charset="0"/>
              </a:rPr>
              <a:t>Трансферните проекти оптимизират и споделят вече изработени инструменти, политики, стратегии и планове за действие</a:t>
            </a:r>
            <a:endParaRPr lang="bg-BG" altLang="bg-BG" sz="2000" dirty="0">
              <a:latin typeface="Montserrat SemiBold" panose="00000700000000000000"/>
              <a:ea typeface="Calibri" panose="020F0502020204030204" pitchFamily="34" charset="0"/>
              <a:cs typeface="Calibri" panose="020F0502020204030204" pitchFamily="34" charset="0"/>
            </a:endParaRPr>
          </a:p>
        </p:txBody>
      </p:sp>
      <p:sp>
        <p:nvSpPr>
          <p:cNvPr id="3" name="Rectangle 2"/>
          <p:cNvSpPr/>
          <p:nvPr/>
        </p:nvSpPr>
        <p:spPr>
          <a:xfrm>
            <a:off x="124584" y="4000475"/>
            <a:ext cx="1717004" cy="461665"/>
          </a:xfrm>
          <a:prstGeom prst="rect">
            <a:avLst/>
          </a:prstGeom>
        </p:spPr>
        <p:txBody>
          <a:bodyPr wrap="square">
            <a:spAutoFit/>
          </a:bodyPr>
          <a:lstStyle/>
          <a:p>
            <a:pPr lvl="0" algn="ctr">
              <a:defRPr/>
            </a:pPr>
            <a:r>
              <a:rPr lang="bg-BG" sz="2400" b="1" dirty="0" smtClean="0">
                <a:solidFill>
                  <a:prstClr val="black">
                    <a:lumMod val="65000"/>
                    <a:lumOff val="35000"/>
                  </a:prstClr>
                </a:solidFill>
                <a:latin typeface="Montserrat SemiBold" pitchFamily="2" charset="0"/>
              </a:rPr>
              <a:t>Трансфер</a:t>
            </a:r>
            <a:endParaRPr lang="fr-FR" sz="2400" b="1" dirty="0">
              <a:solidFill>
                <a:prstClr val="black">
                  <a:lumMod val="65000"/>
                  <a:lumOff val="35000"/>
                </a:prstClr>
              </a:solidFill>
              <a:latin typeface="Montserrat SemiBold" pitchFamily="2" charset="0"/>
            </a:endParaRPr>
          </a:p>
        </p:txBody>
      </p:sp>
    </p:spTree>
    <p:extLst>
      <p:ext uri="{BB962C8B-B14F-4D97-AF65-F5344CB8AC3E}">
        <p14:creationId xmlns:p14="http://schemas.microsoft.com/office/powerpoint/2010/main" val="17009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26" name="Encre 125">
                <a:extLst>
                  <a:ext uri="{FF2B5EF4-FFF2-40B4-BE49-F238E27FC236}">
                    <a16:creationId xmlns:a16="http://schemas.microsoft.com/office/drawing/2014/main" id="{7F27D6B6-A882-4556-82A6-5D309C03A45D}"/>
                  </a:ext>
                </a:extLst>
              </p14:cNvPr>
              <p14:cNvContentPartPr/>
              <p14:nvPr/>
            </p14:nvContentPartPr>
            <p14:xfrm>
              <a:off x="6088193" y="5636753"/>
              <a:ext cx="360" cy="360"/>
            </p14:xfrm>
          </p:contentPart>
        </mc:Choice>
        <mc:Fallback xmlns="">
          <p:pic>
            <p:nvPicPr>
              <p:cNvPr id="126" name="Encre 125">
                <a:extLst>
                  <a:ext uri="{FF2B5EF4-FFF2-40B4-BE49-F238E27FC236}">
                    <a16:creationId xmlns:a16="http://schemas.microsoft.com/office/drawing/2014/main" id="{7F27D6B6-A882-4556-82A6-5D309C03A45D}"/>
                  </a:ext>
                </a:extLst>
              </p:cNvPr>
              <p:cNvPicPr/>
              <p:nvPr/>
            </p:nvPicPr>
            <p:blipFill>
              <a:blip r:embed="rId4"/>
              <a:stretch>
                <a:fillRect/>
              </a:stretch>
            </p:blipFill>
            <p:spPr>
              <a:xfrm>
                <a:off x="6079193" y="5627753"/>
                <a:ext cx="18000" cy="18000"/>
              </a:xfrm>
              <a:prstGeom prst="rect">
                <a:avLst/>
              </a:prstGeom>
            </p:spPr>
          </p:pic>
        </mc:Fallback>
      </mc:AlternateContent>
      <p:sp>
        <p:nvSpPr>
          <p:cNvPr id="13" name="Titre 1">
            <a:extLst>
              <a:ext uri="{FF2B5EF4-FFF2-40B4-BE49-F238E27FC236}">
                <a16:creationId xmlns:a16="http://schemas.microsoft.com/office/drawing/2014/main" id="{9A00C07C-3F62-4ECB-910D-B144CB849B13}"/>
              </a:ext>
            </a:extLst>
          </p:cNvPr>
          <p:cNvSpPr txBox="1">
            <a:spLocks noGrp="1"/>
          </p:cNvSpPr>
          <p:nvPr>
            <p:ph type="title"/>
          </p:nvPr>
        </p:nvSpPr>
        <p:spPr>
          <a:xfrm flipH="1">
            <a:off x="947738" y="583260"/>
            <a:ext cx="11212387" cy="489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g-BG" sz="2800" dirty="0" smtClean="0">
                <a:solidFill>
                  <a:schemeClr val="tx1">
                    <a:lumMod val="65000"/>
                    <a:lumOff val="35000"/>
                  </a:schemeClr>
                </a:solidFill>
                <a:latin typeface="Montserrat SemiBold" pitchFamily="2" charset="0"/>
              </a:rPr>
              <a:t>Допустими участници - партньори</a:t>
            </a:r>
            <a:endParaRPr lang="fr-FR" sz="2800" dirty="0">
              <a:solidFill>
                <a:schemeClr val="tx1">
                  <a:lumMod val="65000"/>
                  <a:lumOff val="35000"/>
                </a:schemeClr>
              </a:solidFill>
              <a:latin typeface="Montserrat SemiBold" pitchFamily="2" charset="0"/>
            </a:endParaRPr>
          </a:p>
        </p:txBody>
      </p:sp>
      <p:sp>
        <p:nvSpPr>
          <p:cNvPr id="14" name="ZoneTexte 13">
            <a:extLst>
              <a:ext uri="{FF2B5EF4-FFF2-40B4-BE49-F238E27FC236}">
                <a16:creationId xmlns:a16="http://schemas.microsoft.com/office/drawing/2014/main" id="{E1714FB1-FDDF-488C-B138-2C902F0A3A02}"/>
              </a:ext>
            </a:extLst>
          </p:cNvPr>
          <p:cNvSpPr txBox="1"/>
          <p:nvPr/>
        </p:nvSpPr>
        <p:spPr>
          <a:xfrm>
            <a:off x="947738" y="1582340"/>
            <a:ext cx="10759252" cy="3693319"/>
          </a:xfrm>
          <a:prstGeom prst="rect">
            <a:avLst/>
          </a:prstGeom>
          <a:noFill/>
        </p:spPr>
        <p:txBody>
          <a:bodyPr wrap="square">
            <a:spAutoFit/>
          </a:bodyPr>
          <a:lstStyle/>
          <a:p>
            <a:pPr marL="342900" lvl="0" indent="-342900">
              <a:buFont typeface="Arial" panose="020B0604020202020204" pitchFamily="34" charset="0"/>
              <a:buChar char="•"/>
              <a:defRPr/>
            </a:pPr>
            <a:r>
              <a:rPr lang="ru-RU" dirty="0" smtClean="0">
                <a:solidFill>
                  <a:schemeClr val="tx1">
                    <a:lumMod val="65000"/>
                    <a:lumOff val="35000"/>
                  </a:schemeClr>
                </a:solidFill>
                <a:latin typeface="Montserrat" panose="00000500000000000000" pitchFamily="2" charset="0"/>
              </a:rPr>
              <a:t>Местни, регионални и национални органи;</a:t>
            </a:r>
          </a:p>
          <a:p>
            <a:pPr marL="342900" lvl="0" indent="-342900">
              <a:buFont typeface="Arial" panose="020B0604020202020204" pitchFamily="34" charset="0"/>
              <a:buChar char="•"/>
              <a:defRPr/>
            </a:pPr>
            <a:r>
              <a:rPr lang="ru-RU" dirty="0" smtClean="0">
                <a:solidFill>
                  <a:schemeClr val="tx1">
                    <a:lumMod val="65000"/>
                    <a:lumOff val="35000"/>
                  </a:schemeClr>
                </a:solidFill>
                <a:latin typeface="Montserrat" panose="00000500000000000000" pitchFamily="2" charset="0"/>
              </a:rPr>
              <a:t>Секторни </a:t>
            </a:r>
            <a:r>
              <a:rPr lang="ru-RU" dirty="0">
                <a:solidFill>
                  <a:schemeClr val="tx1">
                    <a:lumMod val="65000"/>
                    <a:lumOff val="35000"/>
                  </a:schemeClr>
                </a:solidFill>
                <a:latin typeface="Montserrat" panose="00000500000000000000" pitchFamily="2" charset="0"/>
              </a:rPr>
              <a:t>агенции;</a:t>
            </a: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Доставчици на обществени услуги и инфраструктура;</a:t>
            </a: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Не-правителствени организации;</a:t>
            </a: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Академични инсттитуции и научни организации;</a:t>
            </a: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Образователени центрове и училища;</a:t>
            </a: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Предприятия, включително </a:t>
            </a:r>
            <a:r>
              <a:rPr lang="ru-RU" dirty="0" smtClean="0">
                <a:solidFill>
                  <a:schemeClr val="tx1">
                    <a:lumMod val="65000"/>
                    <a:lumOff val="35000"/>
                  </a:schemeClr>
                </a:solidFill>
                <a:latin typeface="Montserrat" panose="00000500000000000000" pitchFamily="2" charset="0"/>
              </a:rPr>
              <a:t>МСП;</a:t>
            </a:r>
            <a:endParaRPr lang="ru-RU" dirty="0">
              <a:solidFill>
                <a:schemeClr val="tx1">
                  <a:lumMod val="65000"/>
                  <a:lumOff val="35000"/>
                </a:schemeClr>
              </a:solidFill>
              <a:latin typeface="Montserrat" panose="00000500000000000000" pitchFamily="2" charset="0"/>
            </a:endParaRP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Организации за подпомагане на </a:t>
            </a:r>
            <a:r>
              <a:rPr lang="ru-RU" dirty="0" smtClean="0">
                <a:solidFill>
                  <a:schemeClr val="tx1">
                    <a:lumMod val="65000"/>
                    <a:lumOff val="35000"/>
                  </a:schemeClr>
                </a:solidFill>
                <a:latin typeface="Montserrat" panose="00000500000000000000" pitchFamily="2" charset="0"/>
              </a:rPr>
              <a:t>бизнеса;</a:t>
            </a:r>
            <a:endParaRPr lang="ru-RU" dirty="0">
              <a:solidFill>
                <a:schemeClr val="tx1">
                  <a:lumMod val="65000"/>
                  <a:lumOff val="35000"/>
                </a:schemeClr>
              </a:solidFill>
              <a:latin typeface="Montserrat" panose="00000500000000000000" pitchFamily="2" charset="0"/>
            </a:endParaRP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Европейски групи за териториално сътрудничество (ЕГТС</a:t>
            </a:r>
            <a:r>
              <a:rPr lang="ru-RU" dirty="0" smtClean="0">
                <a:solidFill>
                  <a:schemeClr val="tx1">
                    <a:lumMod val="65000"/>
                    <a:lumOff val="35000"/>
                  </a:schemeClr>
                </a:solidFill>
                <a:latin typeface="Montserrat" panose="00000500000000000000" pitchFamily="2" charset="0"/>
              </a:rPr>
              <a:t>);</a:t>
            </a:r>
            <a:endParaRPr lang="ru-RU" dirty="0">
              <a:solidFill>
                <a:schemeClr val="tx1">
                  <a:lumMod val="65000"/>
                  <a:lumOff val="35000"/>
                </a:schemeClr>
              </a:solidFill>
              <a:latin typeface="Montserrat" panose="00000500000000000000" pitchFamily="2" charset="0"/>
            </a:endParaRPr>
          </a:p>
          <a:p>
            <a:pPr marL="342900" lvl="0" indent="-342900">
              <a:buFont typeface="Arial" panose="020B0604020202020204" pitchFamily="34" charset="0"/>
              <a:buChar char="•"/>
              <a:defRPr/>
            </a:pPr>
            <a:r>
              <a:rPr lang="ru-RU" dirty="0">
                <a:solidFill>
                  <a:schemeClr val="tx1">
                    <a:lumMod val="65000"/>
                    <a:lumOff val="35000"/>
                  </a:schemeClr>
                </a:solidFill>
                <a:latin typeface="Montserrat" panose="00000500000000000000" pitchFamily="2" charset="0"/>
              </a:rPr>
              <a:t>Международни организации, Европейско обединение по икономически интереси (EEIG) (съгласно националното или международното право)</a:t>
            </a:r>
          </a:p>
          <a:p>
            <a:pPr marL="342900" lvl="0" indent="-342900">
              <a:buFont typeface="Arial" panose="020B0604020202020204" pitchFamily="34" charset="0"/>
              <a:buChar char="•"/>
              <a:defRPr/>
            </a:pPr>
            <a:r>
              <a:rPr lang="ru-RU" dirty="0" smtClean="0">
                <a:solidFill>
                  <a:schemeClr val="tx1">
                    <a:lumMod val="65000"/>
                    <a:lumOff val="35000"/>
                  </a:schemeClr>
                </a:solidFill>
                <a:latin typeface="Montserrat" panose="00000500000000000000" pitchFamily="2" charset="0"/>
              </a:rPr>
              <a:t>други</a:t>
            </a:r>
            <a:endParaRPr lang="bg-BG" dirty="0">
              <a:solidFill>
                <a:schemeClr val="tx1">
                  <a:lumMod val="65000"/>
                  <a:lumOff val="35000"/>
                </a:schemeClr>
              </a:solidFill>
              <a:latin typeface="Montserrat" panose="00000500000000000000" pitchFamily="2" charset="0"/>
            </a:endParaRPr>
          </a:p>
          <a:p>
            <a:pPr marR="0" lvl="0" algn="l" defTabSz="914400" rtl="0" eaLnBrk="1" fontAlgn="auto" latinLnBrk="0" hangingPunct="1">
              <a:lnSpc>
                <a:spcPct val="100000"/>
              </a:lnSpc>
              <a:spcBef>
                <a:spcPts val="0"/>
              </a:spcBef>
              <a:spcAft>
                <a:spcPts val="0"/>
              </a:spcAft>
              <a:buClrTx/>
              <a:buSzTx/>
              <a:tabLst/>
              <a:defRPr/>
            </a:pPr>
            <a:endParaRPr kumimoji="0" lang="fr-FR" b="0" i="0" u="none" strike="noStrike" kern="1200" cap="none" spc="0" normalizeH="0" baseline="0" noProof="0" dirty="0">
              <a:ln>
                <a:noFill/>
              </a:ln>
              <a:solidFill>
                <a:schemeClr val="tx1">
                  <a:lumMod val="65000"/>
                  <a:lumOff val="35000"/>
                </a:schemeClr>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693218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26" name="Encre 125">
                <a:extLst>
                  <a:ext uri="{FF2B5EF4-FFF2-40B4-BE49-F238E27FC236}">
                    <a16:creationId xmlns:a16="http://schemas.microsoft.com/office/drawing/2014/main" id="{7F27D6B6-A882-4556-82A6-5D309C03A45D}"/>
                  </a:ext>
                </a:extLst>
              </p14:cNvPr>
              <p14:cNvContentPartPr/>
              <p14:nvPr/>
            </p14:nvContentPartPr>
            <p14:xfrm>
              <a:off x="6088193" y="5636753"/>
              <a:ext cx="360" cy="360"/>
            </p14:xfrm>
          </p:contentPart>
        </mc:Choice>
        <mc:Fallback xmlns="">
          <p:pic>
            <p:nvPicPr>
              <p:cNvPr id="126" name="Encre 125">
                <a:extLst>
                  <a:ext uri="{FF2B5EF4-FFF2-40B4-BE49-F238E27FC236}">
                    <a16:creationId xmlns:a16="http://schemas.microsoft.com/office/drawing/2014/main" id="{7F27D6B6-A882-4556-82A6-5D309C03A45D}"/>
                  </a:ext>
                </a:extLst>
              </p:cNvPr>
              <p:cNvPicPr/>
              <p:nvPr/>
            </p:nvPicPr>
            <p:blipFill>
              <a:blip r:embed="rId4"/>
              <a:stretch>
                <a:fillRect/>
              </a:stretch>
            </p:blipFill>
            <p:spPr>
              <a:xfrm>
                <a:off x="6079193" y="5627753"/>
                <a:ext cx="18000" cy="18000"/>
              </a:xfrm>
              <a:prstGeom prst="rect">
                <a:avLst/>
              </a:prstGeom>
            </p:spPr>
          </p:pic>
        </mc:Fallback>
      </mc:AlternateContent>
      <p:sp>
        <p:nvSpPr>
          <p:cNvPr id="8" name="Titre 7">
            <a:extLst>
              <a:ext uri="{FF2B5EF4-FFF2-40B4-BE49-F238E27FC236}">
                <a16:creationId xmlns:a16="http://schemas.microsoft.com/office/drawing/2014/main" id="{EC187797-BFDD-41B3-B3E7-8F3E6A1F7E80}"/>
              </a:ext>
            </a:extLst>
          </p:cNvPr>
          <p:cNvSpPr txBox="1">
            <a:spLocks noGrp="1"/>
          </p:cNvSpPr>
          <p:nvPr>
            <p:ph type="title"/>
          </p:nvPr>
        </p:nvSpPr>
        <p:spPr>
          <a:xfrm>
            <a:off x="957724" y="590140"/>
            <a:ext cx="10599846" cy="490904"/>
          </a:xfrm>
          <a:prstGeom prst="rect">
            <a:avLst/>
          </a:prstGeom>
          <a:noFill/>
        </p:spPr>
        <p:txBody>
          <a:bodyPr wrap="square" rtlCol="0">
            <a:spAutoFit/>
          </a:bodyPr>
          <a:lstStyle/>
          <a:p>
            <a:r>
              <a:rPr lang="bg-BG" sz="2800" dirty="0" smtClean="0">
                <a:solidFill>
                  <a:srgbClr val="595959"/>
                </a:solidFill>
              </a:rPr>
              <a:t>Партньорство</a:t>
            </a:r>
            <a:endParaRPr lang="fr-FR" sz="2800" dirty="0">
              <a:solidFill>
                <a:srgbClr val="595959"/>
              </a:solidFill>
            </a:endParaRPr>
          </a:p>
        </p:txBody>
      </p:sp>
      <p:sp>
        <p:nvSpPr>
          <p:cNvPr id="9" name="ZoneTexte 8">
            <a:extLst>
              <a:ext uri="{FF2B5EF4-FFF2-40B4-BE49-F238E27FC236}">
                <a16:creationId xmlns:a16="http://schemas.microsoft.com/office/drawing/2014/main" id="{BD5B0E40-6F14-4714-B24A-032DCC163F77}"/>
              </a:ext>
            </a:extLst>
          </p:cNvPr>
          <p:cNvSpPr txBox="1"/>
          <p:nvPr/>
        </p:nvSpPr>
        <p:spPr>
          <a:xfrm>
            <a:off x="862091" y="1206811"/>
            <a:ext cx="4757144" cy="369332"/>
          </a:xfrm>
          <a:prstGeom prst="rect">
            <a:avLst/>
          </a:prstGeom>
          <a:solidFill>
            <a:schemeClr val="bg1"/>
          </a:solidFill>
          <a:ln>
            <a:solidFill>
              <a:srgbClr val="81C1D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defRPr/>
            </a:pPr>
            <a:r>
              <a:rPr lang="bg-BG" b="1" dirty="0">
                <a:solidFill>
                  <a:srgbClr val="81C1D3"/>
                </a:solidFill>
                <a:latin typeface="Montserrat" panose="00000500000000000000" pitchFamily="2" charset="0"/>
                <a:ea typeface="Roboto"/>
              </a:rPr>
              <a:t>Съфинансирани партньори</a:t>
            </a:r>
            <a:endParaRPr kumimoji="0" lang="fr-FR" sz="1800" b="1" i="0" u="none" strike="noStrike" kern="1200" cap="none" spc="0" normalizeH="0" baseline="0" noProof="0" dirty="0">
              <a:ln>
                <a:noFill/>
              </a:ln>
              <a:solidFill>
                <a:srgbClr val="81C1D3"/>
              </a:solidFill>
              <a:effectLst/>
              <a:uLnTx/>
              <a:uFillTx/>
              <a:latin typeface="Montserrat" panose="00000500000000000000" pitchFamily="2" charset="0"/>
              <a:ea typeface="Roboto"/>
              <a:cs typeface="+mn-cs"/>
            </a:endParaRPr>
          </a:p>
        </p:txBody>
      </p:sp>
      <p:sp>
        <p:nvSpPr>
          <p:cNvPr id="10" name="ZoneTexte 9">
            <a:extLst>
              <a:ext uri="{FF2B5EF4-FFF2-40B4-BE49-F238E27FC236}">
                <a16:creationId xmlns:a16="http://schemas.microsoft.com/office/drawing/2014/main" id="{11E8F35D-563A-499C-9B23-FEC688FCDEF7}"/>
              </a:ext>
            </a:extLst>
          </p:cNvPr>
          <p:cNvSpPr txBox="1"/>
          <p:nvPr/>
        </p:nvSpPr>
        <p:spPr>
          <a:xfrm>
            <a:off x="862091" y="4069133"/>
            <a:ext cx="4757144" cy="369332"/>
          </a:xfrm>
          <a:prstGeom prst="rect">
            <a:avLst/>
          </a:prstGeom>
          <a:solidFill>
            <a:schemeClr val="bg1"/>
          </a:solidFill>
          <a:ln>
            <a:solidFill>
              <a:srgbClr val="81C1D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800" b="1" i="0" u="none" strike="noStrike" kern="1200" cap="none" spc="0" normalizeH="0" baseline="0" noProof="0" dirty="0" smtClean="0">
                <a:ln>
                  <a:noFill/>
                </a:ln>
                <a:solidFill>
                  <a:srgbClr val="81C1D3"/>
                </a:solidFill>
                <a:effectLst/>
                <a:uLnTx/>
                <a:uFillTx/>
                <a:latin typeface="Montserrat" panose="00000500000000000000" pitchFamily="2" charset="0"/>
                <a:ea typeface="Roboto"/>
                <a:cs typeface="+mn-cs"/>
              </a:rPr>
              <a:t>Асоциирани партньори</a:t>
            </a:r>
            <a:endParaRPr kumimoji="0" lang="fr-FR" sz="1800" b="1" i="0" u="none" strike="noStrike" kern="1200" cap="none" spc="0" normalizeH="0" baseline="0" noProof="0" dirty="0">
              <a:ln>
                <a:noFill/>
              </a:ln>
              <a:solidFill>
                <a:srgbClr val="81C1D3"/>
              </a:solidFill>
              <a:effectLst/>
              <a:uLnTx/>
              <a:uFillTx/>
              <a:latin typeface="Montserrat" panose="00000500000000000000" pitchFamily="2" charset="0"/>
              <a:ea typeface="Roboto"/>
              <a:cs typeface="+mn-cs"/>
            </a:endParaRPr>
          </a:p>
        </p:txBody>
      </p:sp>
      <p:sp>
        <p:nvSpPr>
          <p:cNvPr id="14" name="ZoneTexte 13">
            <a:extLst>
              <a:ext uri="{FF2B5EF4-FFF2-40B4-BE49-F238E27FC236}">
                <a16:creationId xmlns:a16="http://schemas.microsoft.com/office/drawing/2014/main" id="{61D8AFCF-A50E-4842-840B-CB1E2CC5FC14}"/>
              </a:ext>
            </a:extLst>
          </p:cNvPr>
          <p:cNvSpPr txBox="1"/>
          <p:nvPr/>
        </p:nvSpPr>
        <p:spPr>
          <a:xfrm>
            <a:off x="740955" y="1760809"/>
            <a:ext cx="10619119" cy="2031325"/>
          </a:xfrm>
          <a:prstGeom prst="rect">
            <a:avLst/>
          </a:prstGeom>
          <a:noFill/>
        </p:spPr>
        <p:txBody>
          <a:bodyPr wrap="square">
            <a:spAutoFit/>
          </a:bodyPr>
          <a:lstStyle/>
          <a:p>
            <a:pPr marL="285750" indent="-285750">
              <a:buFont typeface="Arial" panose="020B0604020202020204" pitchFamily="34" charset="0"/>
              <a:buChar char="•"/>
              <a:defRPr/>
            </a:pPr>
            <a:r>
              <a:rPr lang="ru-RU" spc="-10" dirty="0" smtClean="0">
                <a:solidFill>
                  <a:prstClr val="black">
                    <a:lumMod val="65000"/>
                    <a:lumOff val="35000"/>
                  </a:prstClr>
                </a:solidFill>
                <a:latin typeface="Montserrat" panose="00000500000000000000" pitchFamily="2" charset="0"/>
                <a:cs typeface="Calibri"/>
              </a:rPr>
              <a:t>Институции и организации </a:t>
            </a:r>
            <a:r>
              <a:rPr lang="ru-RU" spc="-10" dirty="0" smtClean="0">
                <a:solidFill>
                  <a:prstClr val="black">
                    <a:lumMod val="65000"/>
                    <a:lumOff val="35000"/>
                  </a:prstClr>
                </a:solidFill>
                <a:latin typeface="Montserrat" panose="00000500000000000000" pitchFamily="2" charset="0"/>
                <a:cs typeface="Calibri"/>
              </a:rPr>
              <a:t>от </a:t>
            </a:r>
            <a:r>
              <a:rPr lang="ru-RU" spc="-10" dirty="0" smtClean="0">
                <a:solidFill>
                  <a:prstClr val="black">
                    <a:lumMod val="65000"/>
                    <a:lumOff val="35000"/>
                  </a:prstClr>
                </a:solidFill>
                <a:latin typeface="Montserrat" panose="00000500000000000000" pitchFamily="2" charset="0"/>
                <a:cs typeface="Calibri"/>
              </a:rPr>
              <a:t>допустимата програмна територия</a:t>
            </a:r>
            <a:endParaRPr lang="ru-RU" spc="-10" dirty="0" smtClean="0">
              <a:solidFill>
                <a:prstClr val="black">
                  <a:lumMod val="65000"/>
                  <a:lumOff val="35000"/>
                </a:prstClr>
              </a:solidFill>
              <a:latin typeface="Montserrat" panose="00000500000000000000" pitchFamily="2" charset="0"/>
              <a:cs typeface="Calibri"/>
            </a:endParaRPr>
          </a:p>
          <a:p>
            <a:pPr marL="285750" indent="-285750">
              <a:buFont typeface="Arial" panose="020B0604020202020204" pitchFamily="34" charset="0"/>
              <a:buChar char="•"/>
              <a:defRPr/>
            </a:pPr>
            <a:endParaRPr lang="ru-RU" spc="-10" dirty="0" smtClean="0">
              <a:solidFill>
                <a:prstClr val="black">
                  <a:lumMod val="65000"/>
                  <a:lumOff val="35000"/>
                </a:prstClr>
              </a:solidFill>
              <a:latin typeface="Montserrat" panose="00000500000000000000" pitchFamily="2" charset="0"/>
              <a:cs typeface="Calibri"/>
            </a:endParaRPr>
          </a:p>
          <a:p>
            <a:pPr marL="285750" indent="-285750">
              <a:buFont typeface="Arial" panose="020B0604020202020204" pitchFamily="34" charset="0"/>
              <a:buChar char="•"/>
              <a:defRPr/>
            </a:pPr>
            <a:r>
              <a:rPr lang="ru-RU" spc="-10" dirty="0">
                <a:solidFill>
                  <a:prstClr val="black">
                    <a:lumMod val="65000"/>
                    <a:lumOff val="35000"/>
                  </a:prstClr>
                </a:solidFill>
                <a:latin typeface="Montserrat" panose="00000500000000000000" pitchFamily="2" charset="0"/>
                <a:cs typeface="Calibri"/>
              </a:rPr>
              <a:t>80</a:t>
            </a:r>
            <a:r>
              <a:rPr lang="ru-RU" spc="-10" dirty="0" smtClean="0">
                <a:solidFill>
                  <a:prstClr val="black">
                    <a:lumMod val="65000"/>
                    <a:lumOff val="35000"/>
                  </a:prstClr>
                </a:solidFill>
                <a:latin typeface="Montserrat" panose="00000500000000000000" pitchFamily="2" charset="0"/>
                <a:cs typeface="Calibri"/>
              </a:rPr>
              <a:t>% съфинансиране от ЕФРР за всички типове партньори</a:t>
            </a:r>
            <a:endParaRPr lang="ru-RU" spc="-10" dirty="0" smtClean="0">
              <a:solidFill>
                <a:prstClr val="black">
                  <a:lumMod val="65000"/>
                  <a:lumOff val="35000"/>
                </a:prstClr>
              </a:solidFill>
              <a:latin typeface="Montserrat" panose="00000500000000000000" pitchFamily="2" charset="0"/>
              <a:cs typeface="Calibri"/>
            </a:endParaRPr>
          </a:p>
          <a:p>
            <a:pPr marL="285750" indent="-285750">
              <a:buFont typeface="Arial" panose="020B0604020202020204" pitchFamily="34" charset="0"/>
              <a:buChar char="•"/>
              <a:defRPr/>
            </a:pPr>
            <a:endParaRPr lang="ru-RU" spc="-10" dirty="0" smtClean="0">
              <a:solidFill>
                <a:prstClr val="black">
                  <a:lumMod val="65000"/>
                  <a:lumOff val="35000"/>
                </a:prstClr>
              </a:solidFill>
              <a:latin typeface="Montserrat" panose="00000500000000000000" pitchFamily="2" charset="0"/>
              <a:cs typeface="Calibri"/>
            </a:endParaRPr>
          </a:p>
          <a:p>
            <a:pPr marL="285750" indent="-285750">
              <a:buFont typeface="Arial" panose="020B0604020202020204" pitchFamily="34" charset="0"/>
              <a:buChar char="•"/>
              <a:defRPr/>
            </a:pPr>
            <a:r>
              <a:rPr lang="ru-RU" spc="-10" dirty="0" smtClean="0">
                <a:solidFill>
                  <a:prstClr val="black">
                    <a:lumMod val="65000"/>
                    <a:lumOff val="35000"/>
                  </a:prstClr>
                </a:solidFill>
                <a:latin typeface="Montserrat" panose="00000500000000000000" pitchFamily="2" charset="0"/>
                <a:cs typeface="Calibri"/>
              </a:rPr>
              <a:t>Ограничен </a:t>
            </a:r>
            <a:r>
              <a:rPr lang="ru-RU" spc="-10" dirty="0">
                <a:solidFill>
                  <a:prstClr val="black">
                    <a:lumMod val="65000"/>
                    <a:lumOff val="35000"/>
                  </a:prstClr>
                </a:solidFill>
                <a:latin typeface="Montserrat" panose="00000500000000000000" pitchFamily="2" charset="0"/>
                <a:cs typeface="Calibri"/>
              </a:rPr>
              <a:t>брой партньори за категория проект: препоръчва се максимум </a:t>
            </a:r>
            <a:r>
              <a:rPr lang="ru-RU" b="1" spc="-10" dirty="0">
                <a:solidFill>
                  <a:prstClr val="black">
                    <a:lumMod val="65000"/>
                    <a:lumOff val="35000"/>
                  </a:prstClr>
                </a:solidFill>
                <a:latin typeface="Montserrat" panose="00000500000000000000" pitchFamily="2" charset="0"/>
                <a:cs typeface="Calibri"/>
              </a:rPr>
              <a:t>8</a:t>
            </a:r>
            <a:r>
              <a:rPr lang="ru-RU" spc="-10" dirty="0">
                <a:solidFill>
                  <a:prstClr val="black">
                    <a:lumMod val="65000"/>
                    <a:lumOff val="35000"/>
                  </a:prstClr>
                </a:solidFill>
                <a:latin typeface="Montserrat" panose="00000500000000000000" pitchFamily="2" charset="0"/>
                <a:cs typeface="Calibri"/>
              </a:rPr>
              <a:t> за Проучване; </a:t>
            </a:r>
            <a:r>
              <a:rPr lang="ru-RU" b="1" spc="-10" dirty="0">
                <a:solidFill>
                  <a:prstClr val="black">
                    <a:lumMod val="65000"/>
                    <a:lumOff val="35000"/>
                  </a:prstClr>
                </a:solidFill>
                <a:latin typeface="Montserrat" panose="00000500000000000000" pitchFamily="2" charset="0"/>
                <a:cs typeface="Calibri"/>
              </a:rPr>
              <a:t>10</a:t>
            </a:r>
            <a:r>
              <a:rPr lang="ru-RU" spc="-10" dirty="0">
                <a:solidFill>
                  <a:prstClr val="black">
                    <a:lumMod val="65000"/>
                    <a:lumOff val="35000"/>
                  </a:prstClr>
                </a:solidFill>
                <a:latin typeface="Montserrat" panose="00000500000000000000" pitchFamily="2" charset="0"/>
                <a:cs typeface="Calibri"/>
              </a:rPr>
              <a:t> за Тест и </a:t>
            </a:r>
            <a:r>
              <a:rPr lang="ru-RU" b="1" spc="-10" dirty="0">
                <a:solidFill>
                  <a:prstClr val="black">
                    <a:lumMod val="65000"/>
                    <a:lumOff val="35000"/>
                  </a:prstClr>
                </a:solidFill>
                <a:latin typeface="Montserrat" panose="00000500000000000000" pitchFamily="2" charset="0"/>
                <a:cs typeface="Calibri"/>
              </a:rPr>
              <a:t>8 </a:t>
            </a:r>
            <a:r>
              <a:rPr lang="ru-RU" spc="-10" dirty="0">
                <a:solidFill>
                  <a:prstClr val="black">
                    <a:lumMod val="65000"/>
                    <a:lumOff val="35000"/>
                  </a:prstClr>
                </a:solidFill>
                <a:latin typeface="Montserrat" panose="00000500000000000000" pitchFamily="2" charset="0"/>
                <a:cs typeface="Calibri"/>
              </a:rPr>
              <a:t>за Трансфер</a:t>
            </a:r>
          </a:p>
          <a:p>
            <a:pPr marL="285750" indent="-285750">
              <a:buFont typeface="Arial" panose="020B0604020202020204" pitchFamily="34" charset="0"/>
              <a:buChar char="•"/>
              <a:defRPr/>
            </a:pPr>
            <a:endParaRPr lang="ru-RU" spc="-10" dirty="0">
              <a:solidFill>
                <a:prstClr val="black">
                  <a:lumMod val="65000"/>
                  <a:lumOff val="35000"/>
                </a:prstClr>
              </a:solidFill>
              <a:latin typeface="Montserrat" panose="00000500000000000000" pitchFamily="2" charset="0"/>
              <a:cs typeface="Calibri"/>
            </a:endParaRPr>
          </a:p>
        </p:txBody>
      </p:sp>
      <p:sp>
        <p:nvSpPr>
          <p:cNvPr id="15" name="ZoneTexte 14">
            <a:extLst>
              <a:ext uri="{FF2B5EF4-FFF2-40B4-BE49-F238E27FC236}">
                <a16:creationId xmlns:a16="http://schemas.microsoft.com/office/drawing/2014/main" id="{ED5D168E-0C55-4D86-AC39-24136D4B874C}"/>
              </a:ext>
            </a:extLst>
          </p:cNvPr>
          <p:cNvSpPr txBox="1"/>
          <p:nvPr/>
        </p:nvSpPr>
        <p:spPr>
          <a:xfrm>
            <a:off x="740954" y="4748898"/>
            <a:ext cx="10619119"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bg-BG" spc="-10" dirty="0" smtClean="0">
                <a:solidFill>
                  <a:prstClr val="black">
                    <a:lumMod val="65000"/>
                    <a:lumOff val="35000"/>
                  </a:prstClr>
                </a:solidFill>
                <a:latin typeface="Montserrat" panose="00000500000000000000" pitchFamily="2" charset="0"/>
                <a:cs typeface="Calibri"/>
              </a:rPr>
              <a:t>Организации от всяка страна в ЕС или извън него </a:t>
            </a:r>
            <a:r>
              <a:rPr lang="bg-BG" u="sng" spc="-10" dirty="0" smtClean="0">
                <a:solidFill>
                  <a:prstClr val="black">
                    <a:lumMod val="65000"/>
                    <a:lumOff val="35000"/>
                  </a:prstClr>
                </a:solidFill>
                <a:latin typeface="Montserrat" panose="00000500000000000000" pitchFamily="2" charset="0"/>
                <a:cs typeface="Calibri"/>
              </a:rPr>
              <a:t>без финансиране на проектни дейности</a:t>
            </a:r>
            <a:r>
              <a:rPr lang="bg-BG" spc="-10" dirty="0" smtClean="0">
                <a:solidFill>
                  <a:prstClr val="black">
                    <a:lumMod val="65000"/>
                    <a:lumOff val="35000"/>
                  </a:prstClr>
                </a:solidFill>
                <a:latin typeface="Montserrat" panose="00000500000000000000" pitchFamily="2" charset="0"/>
                <a:cs typeface="Calibri"/>
              </a:rPr>
              <a:t> и с ограничено участие. </a:t>
            </a:r>
            <a:endParaRPr kumimoji="0" lang="fr-FR" b="0" i="0" u="none" strike="noStrike" kern="1200" cap="none" spc="-10" normalizeH="0" baseline="0" noProof="0" dirty="0">
              <a:ln>
                <a:noFill/>
              </a:ln>
              <a:solidFill>
                <a:prstClr val="black">
                  <a:lumMod val="65000"/>
                  <a:lumOff val="35000"/>
                </a:prstClr>
              </a:solidFill>
              <a:effectLst/>
              <a:uLnTx/>
              <a:uFillTx/>
              <a:latin typeface="Montserrat" panose="00000500000000000000" pitchFamily="2" charset="0"/>
              <a:cs typeface="Calibri"/>
            </a:endParaRPr>
          </a:p>
        </p:txBody>
      </p:sp>
    </p:spTree>
    <p:extLst>
      <p:ext uri="{BB962C8B-B14F-4D97-AF65-F5344CB8AC3E}">
        <p14:creationId xmlns:p14="http://schemas.microsoft.com/office/powerpoint/2010/main" val="373219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te&#10;&#10;Description générée automatiquement">
            <a:extLst>
              <a:ext uri="{FF2B5EF4-FFF2-40B4-BE49-F238E27FC236}">
                <a16:creationId xmlns:a16="http://schemas.microsoft.com/office/drawing/2014/main" id="{110ADA59-11D7-4D29-B98B-73A21D0822FC}"/>
              </a:ext>
            </a:extLst>
          </p:cNvPr>
          <p:cNvPicPr>
            <a:picLocks noChangeAspect="1"/>
          </p:cNvPicPr>
          <p:nvPr/>
        </p:nvPicPr>
        <p:blipFill rotWithShape="1">
          <a:blip r:embed="rId3" cstate="hqprint">
            <a:alphaModFix amt="35000"/>
            <a:extLst>
              <a:ext uri="{BEBA8EAE-BF5A-486C-A8C5-ECC9F3942E4B}">
                <a14:imgProps xmlns:a14="http://schemas.microsoft.com/office/drawing/2010/main">
                  <a14:imgLayer r:embed="rId4">
                    <a14:imgEffect>
                      <a14:colorTemperature colorTemp="6100"/>
                    </a14:imgEffect>
                  </a14:imgLayer>
                </a14:imgProps>
              </a:ext>
              <a:ext uri="{28A0092B-C50C-407E-A947-70E740481C1C}">
                <a14:useLocalDpi xmlns:a14="http://schemas.microsoft.com/office/drawing/2010/main" val="0"/>
              </a:ext>
            </a:extLst>
          </a:blip>
          <a:srcRect r="2656"/>
          <a:stretch/>
        </p:blipFill>
        <p:spPr>
          <a:xfrm>
            <a:off x="3001992" y="10628"/>
            <a:ext cx="9190008" cy="5579289"/>
          </a:xfrm>
          <a:prstGeom prst="rect">
            <a:avLst/>
          </a:prstGeom>
        </p:spPr>
      </p:pic>
      <p:sp>
        <p:nvSpPr>
          <p:cNvPr id="4" name="ZoneTexte 3">
            <a:extLst>
              <a:ext uri="{FF2B5EF4-FFF2-40B4-BE49-F238E27FC236}">
                <a16:creationId xmlns:a16="http://schemas.microsoft.com/office/drawing/2014/main" id="{9F2A78AD-BFC2-474D-81E0-8056B6EADDE0}"/>
              </a:ext>
            </a:extLst>
          </p:cNvPr>
          <p:cNvSpPr txBox="1"/>
          <p:nvPr/>
        </p:nvSpPr>
        <p:spPr>
          <a:xfrm>
            <a:off x="839787" y="1141652"/>
            <a:ext cx="10422945" cy="4607415"/>
          </a:xfrm>
          <a:prstGeom prst="rect">
            <a:avLst/>
          </a:prstGeom>
          <a:noFill/>
        </p:spPr>
        <p:txBody>
          <a:bodyPr wrap="square" rtlCol="0">
            <a:spAutoFit/>
          </a:bodyPr>
          <a:lstStyle/>
          <a:p>
            <a:pPr marL="342900" indent="-342900">
              <a:buFont typeface="Wingdings" panose="05000000000000000000" pitchFamily="2" charset="2"/>
              <a:buChar char="ü"/>
            </a:pPr>
            <a:endParaRPr lang="fr-FR" sz="2000" dirty="0">
              <a:solidFill>
                <a:srgbClr val="595959"/>
              </a:solidFill>
              <a:latin typeface="Montserrat" panose="00000500000000000000" pitchFamily="2" charset="0"/>
            </a:endParaRP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ru-RU" sz="24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Като минимум, партньорството по проекта трябва да се състои от организации, базирани в </a:t>
            </a:r>
            <a:r>
              <a:rPr lang="ru-RU" sz="2400"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пет (5)</a:t>
            </a:r>
            <a:r>
              <a:rPr lang="ru-RU" sz="24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различни държави в рамките на зоната за </a:t>
            </a: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сътрудничество;</a:t>
            </a: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endPar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Водещият партньор трябва да бъде </a:t>
            </a:r>
            <a:r>
              <a:rPr lang="ru-RU" sz="24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публичен орган или орган, управляван от публичното </a:t>
            </a: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право;</a:t>
            </a: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endPar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Най-малко </a:t>
            </a:r>
            <a:r>
              <a:rPr lang="ru-RU" sz="24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2 партньора </a:t>
            </a: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трябва да са от държава–членка на </a:t>
            </a: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ЕС </a:t>
            </a: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от зоната </a:t>
            </a:r>
            <a:r>
              <a:rPr lang="ru-RU" sz="24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за сътрудничество по </a:t>
            </a:r>
            <a:r>
              <a:rPr lang="ru-RU" sz="2400" dirty="0" smtClean="0">
                <a:solidFill>
                  <a:srgbClr val="595959"/>
                </a:solidFill>
                <a:latin typeface="Montserrat" panose="00000500000000000000" pitchFamily="2" charset="0"/>
                <a:ea typeface="Times New Roman" panose="02020603050405020304" pitchFamily="18" charset="0"/>
                <a:cs typeface="Calibri" panose="020F0502020204030204" pitchFamily="34" charset="0"/>
              </a:rPr>
              <a:t>програмата.</a:t>
            </a:r>
            <a:endParaRPr lang="fr-FR" sz="2000" dirty="0">
              <a:solidFill>
                <a:srgbClr val="595959"/>
              </a:solidFill>
              <a:latin typeface="Montserrat" panose="00000500000000000000" pitchFamily="2" charset="0"/>
            </a:endParaRPr>
          </a:p>
        </p:txBody>
      </p:sp>
      <p:sp>
        <p:nvSpPr>
          <p:cNvPr id="6" name="Titre 1">
            <a:extLst>
              <a:ext uri="{FF2B5EF4-FFF2-40B4-BE49-F238E27FC236}">
                <a16:creationId xmlns:a16="http://schemas.microsoft.com/office/drawing/2014/main" id="{F1DD37FE-F14E-48DA-9CB4-E4993222FEBF}"/>
              </a:ext>
            </a:extLst>
          </p:cNvPr>
          <p:cNvSpPr txBox="1">
            <a:spLocks/>
          </p:cNvSpPr>
          <p:nvPr/>
        </p:nvSpPr>
        <p:spPr>
          <a:xfrm>
            <a:off x="947738" y="603508"/>
            <a:ext cx="10011195" cy="490904"/>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bg-BG" dirty="0" smtClean="0">
                <a:solidFill>
                  <a:srgbClr val="595959"/>
                </a:solidFill>
              </a:rPr>
              <a:t>Изисквания по отношение на партньорството</a:t>
            </a:r>
            <a:endParaRPr lang="fr-FR" dirty="0">
              <a:solidFill>
                <a:srgbClr val="595959"/>
              </a:solidFill>
            </a:endParaRPr>
          </a:p>
        </p:txBody>
      </p:sp>
    </p:spTree>
    <p:extLst>
      <p:ext uri="{BB962C8B-B14F-4D97-AF65-F5344CB8AC3E}">
        <p14:creationId xmlns:p14="http://schemas.microsoft.com/office/powerpoint/2010/main" val="362206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a:extLst>
              <a:ext uri="{FF2B5EF4-FFF2-40B4-BE49-F238E27FC236}">
                <a16:creationId xmlns:a16="http://schemas.microsoft.com/office/drawing/2014/main" id="{14DA1EFD-71F7-4E81-93CD-CD59049010AC}"/>
              </a:ext>
            </a:extLst>
          </p:cNvPr>
          <p:cNvSpPr txBox="1"/>
          <p:nvPr/>
        </p:nvSpPr>
        <p:spPr>
          <a:xfrm>
            <a:off x="445622" y="986608"/>
            <a:ext cx="298712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4000" b="0" i="0" u="none" strike="noStrike" kern="1200" cap="none" spc="0" normalizeH="0" baseline="0" noProof="0" dirty="0" smtClean="0">
                <a:ln>
                  <a:noFill/>
                </a:ln>
                <a:solidFill>
                  <a:prstClr val="black">
                    <a:lumMod val="65000"/>
                    <a:lumOff val="35000"/>
                  </a:prstClr>
                </a:solidFill>
                <a:effectLst/>
                <a:uLnTx/>
                <a:uFillTx/>
                <a:latin typeface="Montserrat SemiBold" panose="00000700000000000000" pitchFamily="2" charset="0"/>
                <a:ea typeface="+mn-ea"/>
                <a:cs typeface="Poppins SemiBold" panose="00000700000000000000" pitchFamily="2" charset="0"/>
              </a:rPr>
              <a:t>Търсене на партньори – форум с обяви по теми</a:t>
            </a:r>
            <a:endParaRPr kumimoji="0" lang="en-US" sz="4000" b="0" i="0" u="none" strike="noStrike" kern="1200" cap="none" spc="0" normalizeH="0" baseline="0" noProof="0" dirty="0">
              <a:ln>
                <a:noFill/>
              </a:ln>
              <a:solidFill>
                <a:prstClr val="black">
                  <a:lumMod val="65000"/>
                  <a:lumOff val="35000"/>
                </a:prstClr>
              </a:solidFill>
              <a:effectLst/>
              <a:uLnTx/>
              <a:uFillTx/>
              <a:latin typeface="Montserrat SemiBold" panose="00000700000000000000" pitchFamily="2" charset="0"/>
              <a:ea typeface="+mn-ea"/>
              <a:cs typeface="Poppins SemiBold" panose="00000700000000000000" pitchFamily="2" charset="0"/>
            </a:endParaRPr>
          </a:p>
        </p:txBody>
      </p:sp>
      <p:pic>
        <p:nvPicPr>
          <p:cNvPr id="5" name="Image 4">
            <a:extLst>
              <a:ext uri="{FF2B5EF4-FFF2-40B4-BE49-F238E27FC236}">
                <a16:creationId xmlns:a16="http://schemas.microsoft.com/office/drawing/2014/main" id="{D70BB526-C05B-497F-B116-3F80C824A156}"/>
              </a:ext>
            </a:extLst>
          </p:cNvPr>
          <p:cNvPicPr>
            <a:picLocks noChangeAspect="1"/>
          </p:cNvPicPr>
          <p:nvPr/>
        </p:nvPicPr>
        <p:blipFill>
          <a:blip r:embed="rId3"/>
          <a:stretch>
            <a:fillRect/>
          </a:stretch>
        </p:blipFill>
        <p:spPr>
          <a:xfrm>
            <a:off x="3332387" y="0"/>
            <a:ext cx="8759252" cy="5624873"/>
          </a:xfrm>
          <a:prstGeom prst="rect">
            <a:avLst/>
          </a:prstGeom>
        </p:spPr>
      </p:pic>
    </p:spTree>
    <p:extLst>
      <p:ext uri="{BB962C8B-B14F-4D97-AF65-F5344CB8AC3E}">
        <p14:creationId xmlns:p14="http://schemas.microsoft.com/office/powerpoint/2010/main" val="3005581105"/>
      </p:ext>
    </p:extLst>
  </p:cSld>
  <p:clrMapOvr>
    <a:masterClrMapping/>
  </p:clrMapOvr>
</p:sld>
</file>

<file path=ppt/theme/theme1.xml><?xml version="1.0" encoding="utf-8"?>
<a:theme xmlns:a="http://schemas.openxmlformats.org/drawingml/2006/main" name="Office Theme">
  <a:themeElements>
    <a:clrScheme name="Personnalisé 3">
      <a:dk1>
        <a:srgbClr val="3F3F3F"/>
      </a:dk1>
      <a:lt1>
        <a:srgbClr val="FFFFFF"/>
      </a:lt1>
      <a:dk2>
        <a:srgbClr val="525252"/>
      </a:dk2>
      <a:lt2>
        <a:srgbClr val="F2F2F2"/>
      </a:lt2>
      <a:accent1>
        <a:srgbClr val="0096D8"/>
      </a:accent1>
      <a:accent2>
        <a:srgbClr val="FFC000"/>
      </a:accent2>
      <a:accent3>
        <a:srgbClr val="6DC3D6"/>
      </a:accent3>
      <a:accent4>
        <a:srgbClr val="F63B00"/>
      </a:accent4>
      <a:accent5>
        <a:srgbClr val="FFFFFF"/>
      </a:accent5>
      <a:accent6>
        <a:srgbClr val="7F7F7F"/>
      </a:accent6>
      <a:hlink>
        <a:srgbClr val="6B9F25"/>
      </a:hlink>
      <a:folHlink>
        <a:srgbClr val="BA6906"/>
      </a:folHlink>
    </a:clrScheme>
    <a:fontScheme name="Custom 1">
      <a:majorFont>
        <a:latin typeface="Raleway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12E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3784A5D15B9D41A63A6417BE5A2BED" ma:contentTypeVersion="10" ma:contentTypeDescription="Crée un document." ma:contentTypeScope="" ma:versionID="11941231bae643f8983c9fab0c974cde">
  <xsd:schema xmlns:xsd="http://www.w3.org/2001/XMLSchema" xmlns:xs="http://www.w3.org/2001/XMLSchema" xmlns:p="http://schemas.microsoft.com/office/2006/metadata/properties" xmlns:ns2="166ccd17-3896-4e64-a0cb-9a339489e06a" xmlns:ns3="1b79ac6a-fcd3-4365-a941-ded7762bb1db" targetNamespace="http://schemas.microsoft.com/office/2006/metadata/properties" ma:root="true" ma:fieldsID="5605a012b090f5a496238122b002b073" ns2:_="" ns3:_="">
    <xsd:import namespace="166ccd17-3896-4e64-a0cb-9a339489e06a"/>
    <xsd:import namespace="1b79ac6a-fcd3-4365-a941-ded7762bb1d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6ccd17-3896-4e64-a0cb-9a339489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79ac6a-fcd3-4365-a941-ded7762bb1d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D7B3F1-BD28-4D70-9704-628828AE396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166ccd17-3896-4e64-a0cb-9a339489e06a"/>
    <ds:schemaRef ds:uri="1b79ac6a-fcd3-4365-a941-ded7762bb1db"/>
    <ds:schemaRef ds:uri="http://www.w3.org/XML/1998/namespace"/>
    <ds:schemaRef ds:uri="http://purl.org/dc/dcmitype/"/>
  </ds:schemaRefs>
</ds:datastoreItem>
</file>

<file path=customXml/itemProps2.xml><?xml version="1.0" encoding="utf-8"?>
<ds:datastoreItem xmlns:ds="http://schemas.openxmlformats.org/officeDocument/2006/customXml" ds:itemID="{26759315-F2DF-4CD4-BA64-23C829E626A9}">
  <ds:schemaRefs>
    <ds:schemaRef ds:uri="166ccd17-3896-4e64-a0cb-9a339489e06a"/>
    <ds:schemaRef ds:uri="1b79ac6a-fcd3-4365-a941-ded7762bb1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B15822-E6DC-454C-9A5E-6A42580AEF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1268</TotalTime>
  <Words>1603</Words>
  <Application>Microsoft Office PowerPoint</Application>
  <PresentationFormat>Widescreen</PresentationFormat>
  <Paragraphs>178</Paragraphs>
  <Slides>16</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Calibri</vt:lpstr>
      <vt:lpstr>Montserrat</vt:lpstr>
      <vt:lpstr>Montserrat ExtraBold</vt:lpstr>
      <vt:lpstr>Montserrat Medium</vt:lpstr>
      <vt:lpstr>Montserrat SemiBold</vt:lpstr>
      <vt:lpstr>Poppins SemiBold</vt:lpstr>
      <vt:lpstr>Roboto</vt:lpstr>
      <vt:lpstr>Symbol</vt:lpstr>
      <vt:lpstr>Times New Roman</vt:lpstr>
      <vt:lpstr>Wingdings</vt:lpstr>
      <vt:lpstr>Office Theme</vt:lpstr>
      <vt:lpstr>1_Office Theme</vt:lpstr>
      <vt:lpstr>Информационен ден Отворена 2-ра покана за проектни предложения  Тематични проекти </vt:lpstr>
      <vt:lpstr>Програма Евро-МЕД</vt:lpstr>
      <vt:lpstr>2-ра покана – Тематични проекти</vt:lpstr>
      <vt:lpstr>Тематични области и специфични приоритети</vt:lpstr>
      <vt:lpstr>PowerPoint Presentation</vt:lpstr>
      <vt:lpstr>Допустими участници - партньори</vt:lpstr>
      <vt:lpstr>Партньорство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ASUS90</dc:creator>
  <cp:lastModifiedBy>MILEN SVETOSLAVOV OBRETENOV</cp:lastModifiedBy>
  <cp:revision>116</cp:revision>
  <cp:lastPrinted>2022-02-25T16:31:08Z</cp:lastPrinted>
  <dcterms:created xsi:type="dcterms:W3CDTF">2021-04-26T07:19:48Z</dcterms:created>
  <dcterms:modified xsi:type="dcterms:W3CDTF">2022-07-26T13:51:40Z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0x010100333784A5D15B9D41A63A6417BE5A2BED</vt:lpwstr>
  </property>
</Properties>
</file>